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9"/>
  </p:handoutMasterIdLst>
  <p:sldIdLst>
    <p:sldId id="256" r:id="rId2"/>
    <p:sldId id="259" r:id="rId3"/>
    <p:sldId id="260" r:id="rId4"/>
    <p:sldId id="261" r:id="rId5"/>
    <p:sldId id="262" r:id="rId6"/>
    <p:sldId id="263" r:id="rId7"/>
    <p:sldId id="264" r:id="rId8"/>
    <p:sldId id="265" r:id="rId9"/>
    <p:sldId id="266" r:id="rId10"/>
    <p:sldId id="271" r:id="rId11"/>
    <p:sldId id="267" r:id="rId12"/>
    <p:sldId id="268" r:id="rId13"/>
    <p:sldId id="269" r:id="rId14"/>
    <p:sldId id="270"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257" r:id="rId47"/>
    <p:sldId id="258"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scaleToFitPaper="1" frameSlides="1"/>
  <p:clrMru>
    <a:srgbClr val="00FF00"/>
    <a:srgbClr val="FB05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488" y="-11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interSettings" Target="printerSettings/printerSettings1.bin"/><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A75313C-2348-7E4C-8599-43660B778B84}" type="datetimeFigureOut">
              <a:rPr lang="en-US" smtClean="0"/>
              <a:t>5/8/17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59EF36B-5A88-824D-8B44-FA0734BF76F1}" type="slidenum">
              <a:rPr lang="en-US" smtClean="0"/>
              <a:t>‹#›</a:t>
            </a:fld>
            <a:endParaRPr lang="en-US"/>
          </a:p>
        </p:txBody>
      </p:sp>
    </p:spTree>
    <p:extLst>
      <p:ext uri="{BB962C8B-B14F-4D97-AF65-F5344CB8AC3E}">
        <p14:creationId xmlns:p14="http://schemas.microsoft.com/office/powerpoint/2010/main" val="29394445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A93367-712A-4D73-918E-85787D3E00AD}"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338B6-8A41-404E-85B0-4D203B0D4696}" type="slidenum">
              <a:rPr lang="en-US" smtClean="0"/>
              <a:t>‹#›</a:t>
            </a:fld>
            <a:endParaRPr lang="en-US"/>
          </a:p>
        </p:txBody>
      </p:sp>
    </p:spTree>
    <p:extLst>
      <p:ext uri="{BB962C8B-B14F-4D97-AF65-F5344CB8AC3E}">
        <p14:creationId xmlns:p14="http://schemas.microsoft.com/office/powerpoint/2010/main" val="4667526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A93367-712A-4D73-918E-85787D3E00AD}"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338B6-8A41-404E-85B0-4D203B0D4696}" type="slidenum">
              <a:rPr lang="en-US" smtClean="0"/>
              <a:t>‹#›</a:t>
            </a:fld>
            <a:endParaRPr lang="en-US"/>
          </a:p>
        </p:txBody>
      </p:sp>
    </p:spTree>
    <p:extLst>
      <p:ext uri="{BB962C8B-B14F-4D97-AF65-F5344CB8AC3E}">
        <p14:creationId xmlns:p14="http://schemas.microsoft.com/office/powerpoint/2010/main" val="2512700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A93367-712A-4D73-918E-85787D3E00AD}"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338B6-8A41-404E-85B0-4D203B0D4696}" type="slidenum">
              <a:rPr lang="en-US" smtClean="0"/>
              <a:t>‹#›</a:t>
            </a:fld>
            <a:endParaRPr lang="en-US"/>
          </a:p>
        </p:txBody>
      </p:sp>
    </p:spTree>
    <p:extLst>
      <p:ext uri="{BB962C8B-B14F-4D97-AF65-F5344CB8AC3E}">
        <p14:creationId xmlns:p14="http://schemas.microsoft.com/office/powerpoint/2010/main" val="1647627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BA93367-712A-4D73-918E-85787D3E00AD}"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338B6-8A41-404E-85B0-4D203B0D4696}" type="slidenum">
              <a:rPr lang="en-US" smtClean="0"/>
              <a:t>‹#›</a:t>
            </a:fld>
            <a:endParaRPr lang="en-US"/>
          </a:p>
        </p:txBody>
      </p:sp>
    </p:spTree>
    <p:extLst>
      <p:ext uri="{BB962C8B-B14F-4D97-AF65-F5344CB8AC3E}">
        <p14:creationId xmlns:p14="http://schemas.microsoft.com/office/powerpoint/2010/main" val="2086615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A93367-712A-4D73-918E-85787D3E00AD}" type="datetimeFigureOut">
              <a:rPr lang="en-US" smtClean="0"/>
              <a:t>5/8/17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C338B6-8A41-404E-85B0-4D203B0D4696}" type="slidenum">
              <a:rPr lang="en-US" smtClean="0"/>
              <a:t>‹#›</a:t>
            </a:fld>
            <a:endParaRPr lang="en-US"/>
          </a:p>
        </p:txBody>
      </p:sp>
    </p:spTree>
    <p:extLst>
      <p:ext uri="{BB962C8B-B14F-4D97-AF65-F5344CB8AC3E}">
        <p14:creationId xmlns:p14="http://schemas.microsoft.com/office/powerpoint/2010/main" val="31931037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A93367-712A-4D73-918E-85787D3E00AD}" type="datetimeFigureOut">
              <a:rPr lang="en-US" smtClean="0"/>
              <a:t>5/8/17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338B6-8A41-404E-85B0-4D203B0D4696}" type="slidenum">
              <a:rPr lang="en-US" smtClean="0"/>
              <a:t>‹#›</a:t>
            </a:fld>
            <a:endParaRPr lang="en-US"/>
          </a:p>
        </p:txBody>
      </p:sp>
    </p:spTree>
    <p:extLst>
      <p:ext uri="{BB962C8B-B14F-4D97-AF65-F5344CB8AC3E}">
        <p14:creationId xmlns:p14="http://schemas.microsoft.com/office/powerpoint/2010/main" val="35671873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A93367-712A-4D73-918E-85787D3E00AD}" type="datetimeFigureOut">
              <a:rPr lang="en-US" smtClean="0"/>
              <a:t>5/8/17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C338B6-8A41-404E-85B0-4D203B0D4696}" type="slidenum">
              <a:rPr lang="en-US" smtClean="0"/>
              <a:t>‹#›</a:t>
            </a:fld>
            <a:endParaRPr lang="en-US"/>
          </a:p>
        </p:txBody>
      </p:sp>
    </p:spTree>
    <p:extLst>
      <p:ext uri="{BB962C8B-B14F-4D97-AF65-F5344CB8AC3E}">
        <p14:creationId xmlns:p14="http://schemas.microsoft.com/office/powerpoint/2010/main" val="11899268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A93367-712A-4D73-918E-85787D3E00AD}" type="datetimeFigureOut">
              <a:rPr lang="en-US" smtClean="0"/>
              <a:t>5/8/17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C338B6-8A41-404E-85B0-4D203B0D4696}" type="slidenum">
              <a:rPr lang="en-US" smtClean="0"/>
              <a:t>‹#›</a:t>
            </a:fld>
            <a:endParaRPr lang="en-US"/>
          </a:p>
        </p:txBody>
      </p:sp>
    </p:spTree>
    <p:extLst>
      <p:ext uri="{BB962C8B-B14F-4D97-AF65-F5344CB8AC3E}">
        <p14:creationId xmlns:p14="http://schemas.microsoft.com/office/powerpoint/2010/main" val="36214393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A93367-712A-4D73-918E-85787D3E00AD}" type="datetimeFigureOut">
              <a:rPr lang="en-US" smtClean="0"/>
              <a:t>5/8/17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C338B6-8A41-404E-85B0-4D203B0D4696}" type="slidenum">
              <a:rPr lang="en-US" smtClean="0"/>
              <a:t>‹#›</a:t>
            </a:fld>
            <a:endParaRPr lang="en-US"/>
          </a:p>
        </p:txBody>
      </p:sp>
    </p:spTree>
    <p:extLst>
      <p:ext uri="{BB962C8B-B14F-4D97-AF65-F5344CB8AC3E}">
        <p14:creationId xmlns:p14="http://schemas.microsoft.com/office/powerpoint/2010/main" val="434326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A93367-712A-4D73-918E-85787D3E00AD}" type="datetimeFigureOut">
              <a:rPr lang="en-US" smtClean="0"/>
              <a:t>5/8/17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338B6-8A41-404E-85B0-4D203B0D4696}" type="slidenum">
              <a:rPr lang="en-US" smtClean="0"/>
              <a:t>‹#›</a:t>
            </a:fld>
            <a:endParaRPr lang="en-US"/>
          </a:p>
        </p:txBody>
      </p:sp>
    </p:spTree>
    <p:extLst>
      <p:ext uri="{BB962C8B-B14F-4D97-AF65-F5344CB8AC3E}">
        <p14:creationId xmlns:p14="http://schemas.microsoft.com/office/powerpoint/2010/main" val="590347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A93367-712A-4D73-918E-85787D3E00AD}" type="datetimeFigureOut">
              <a:rPr lang="en-US" smtClean="0"/>
              <a:t>5/8/17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C338B6-8A41-404E-85B0-4D203B0D4696}" type="slidenum">
              <a:rPr lang="en-US" smtClean="0"/>
              <a:t>‹#›</a:t>
            </a:fld>
            <a:endParaRPr lang="en-US"/>
          </a:p>
        </p:txBody>
      </p:sp>
    </p:spTree>
    <p:extLst>
      <p:ext uri="{BB962C8B-B14F-4D97-AF65-F5344CB8AC3E}">
        <p14:creationId xmlns:p14="http://schemas.microsoft.com/office/powerpoint/2010/main" val="118965376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A93367-712A-4D73-918E-85787D3E00AD}" type="datetimeFigureOut">
              <a:rPr lang="en-US" smtClean="0"/>
              <a:t>5/8/17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C338B6-8A41-404E-85B0-4D203B0D4696}" type="slidenum">
              <a:rPr lang="en-US" smtClean="0"/>
              <a:t>‹#›</a:t>
            </a:fld>
            <a:endParaRPr lang="en-US"/>
          </a:p>
        </p:txBody>
      </p:sp>
    </p:spTree>
    <p:extLst>
      <p:ext uri="{BB962C8B-B14F-4D97-AF65-F5344CB8AC3E}">
        <p14:creationId xmlns:p14="http://schemas.microsoft.com/office/powerpoint/2010/main" val="2998326115"/>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6.xml"/><Relationship Id="rId3" Type="http://schemas.openxmlformats.org/officeDocument/2006/relationships/slide" Target="slide4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6.xml"/><Relationship Id="rId3" Type="http://schemas.openxmlformats.org/officeDocument/2006/relationships/slide" Target="slide4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6.xml"/><Relationship Id="rId3" Type="http://schemas.openxmlformats.org/officeDocument/2006/relationships/slide" Target="slide4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6.xml"/><Relationship Id="rId3" Type="http://schemas.openxmlformats.org/officeDocument/2006/relationships/slide" Target="slide4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6.xml"/><Relationship Id="rId3" Type="http://schemas.openxmlformats.org/officeDocument/2006/relationships/slide" Target="slide4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6.xml"/><Relationship Id="rId3" Type="http://schemas.openxmlformats.org/officeDocument/2006/relationships/slide" Target="slide4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6.xml"/><Relationship Id="rId3" Type="http://schemas.openxmlformats.org/officeDocument/2006/relationships/slide" Target="slide4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6.xml"/><Relationship Id="rId3" Type="http://schemas.openxmlformats.org/officeDocument/2006/relationships/slide" Target="slide4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6.xml"/><Relationship Id="rId3" Type="http://schemas.openxmlformats.org/officeDocument/2006/relationships/slide" Target="slide4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6.xml"/><Relationship Id="rId3" Type="http://schemas.openxmlformats.org/officeDocument/2006/relationships/slide" Target="slide4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6.xml"/><Relationship Id="rId3" Type="http://schemas.openxmlformats.org/officeDocument/2006/relationships/slide" Target="slide4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slide" Target="slide47.xml"/><Relationship Id="rId3" Type="http://schemas.openxmlformats.org/officeDocument/2006/relationships/slide" Target="slide4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lstStyle/>
          <a:p>
            <a:r>
              <a:rPr lang="en-US" dirty="0" smtClean="0">
                <a:latin typeface="Copperplate Gothic Bold" pitchFamily="34" charset="0"/>
              </a:rPr>
              <a:t>Figurative Language</a:t>
            </a:r>
            <a:endParaRPr lang="en-US" dirty="0">
              <a:latin typeface="Copperplate Gothic Bold" pitchFamily="34" charset="0"/>
            </a:endParaRPr>
          </a:p>
        </p:txBody>
      </p:sp>
    </p:spTree>
    <p:extLst>
      <p:ext uri="{BB962C8B-B14F-4D97-AF65-F5344CB8AC3E}">
        <p14:creationId xmlns:p14="http://schemas.microsoft.com/office/powerpoint/2010/main" val="198806896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noFill/>
        </p:spPr>
        <p:txBody>
          <a:bodyPr/>
          <a:lstStyle/>
          <a:p>
            <a:r>
              <a:rPr lang="en-US" dirty="0" smtClean="0">
                <a:latin typeface="Copperplate Gothic Bold" pitchFamily="34" charset="0"/>
              </a:rPr>
              <a:t>Foreshadowing</a:t>
            </a:r>
            <a:endParaRPr lang="en-US" dirty="0">
              <a:latin typeface="Copperplate Gothic Bold" pitchFamily="34" charset="0"/>
            </a:endParaRPr>
          </a:p>
        </p:txBody>
      </p:sp>
      <p:sp>
        <p:nvSpPr>
          <p:cNvPr id="3" name="Content Placeholder 2"/>
          <p:cNvSpPr>
            <a:spLocks noGrp="1"/>
          </p:cNvSpPr>
          <p:nvPr>
            <p:ph idx="1"/>
          </p:nvPr>
        </p:nvSpPr>
        <p:spPr>
          <a:xfrm>
            <a:off x="457200" y="1371600"/>
            <a:ext cx="8229600" cy="5257800"/>
          </a:xfrm>
        </p:spPr>
        <p:txBody>
          <a:bodyPr>
            <a:normAutofit/>
          </a:bodyPr>
          <a:lstStyle/>
          <a:p>
            <a:r>
              <a:rPr lang="en-US" dirty="0" smtClean="0"/>
              <a:t>Hints of what may happen later in a story</a:t>
            </a:r>
          </a:p>
          <a:p>
            <a:pPr lvl="1"/>
            <a:r>
              <a:rPr lang="en-US" i="1" dirty="0" smtClean="0"/>
              <a:t>She crept through the silent house in an attempt to sneak passed her parents room; suddenly, she felt the distinctive tingle in her nose and knew that all was about to go down the drain.</a:t>
            </a:r>
          </a:p>
          <a:p>
            <a:pPr lvl="1"/>
            <a:endParaRPr lang="en-US" i="1" dirty="0" smtClean="0"/>
          </a:p>
        </p:txBody>
      </p:sp>
    </p:spTree>
    <p:extLst>
      <p:ext uri="{BB962C8B-B14F-4D97-AF65-F5344CB8AC3E}">
        <p14:creationId xmlns:p14="http://schemas.microsoft.com/office/powerpoint/2010/main" val="158091863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7353"/>
            <a:ext cx="8229600" cy="2971800"/>
          </a:xfrm>
          <a:noFill/>
        </p:spPr>
        <p:txBody>
          <a:bodyPr>
            <a:normAutofit fontScale="90000"/>
          </a:bodyPr>
          <a:lstStyle/>
          <a:p>
            <a:pPr algn="l"/>
            <a:r>
              <a:rPr lang="en-US" sz="3600" dirty="0" smtClean="0">
                <a:latin typeface="Garamond" pitchFamily="18" charset="0"/>
              </a:rPr>
              <a:t>1. </a:t>
            </a:r>
            <a:r>
              <a:rPr lang="en-US" sz="3600" dirty="0">
                <a:latin typeface="Garamond" pitchFamily="18" charset="0"/>
              </a:rPr>
              <a:t>"The sea is everything. It covers seven tenths of the terrestrial globe. </a:t>
            </a:r>
            <a:r>
              <a:rPr lang="en-US" sz="3600" u="sng" dirty="0">
                <a:latin typeface="Garamond" pitchFamily="18" charset="0"/>
              </a:rPr>
              <a:t>Its breath is pure and healthy</a:t>
            </a:r>
            <a:r>
              <a:rPr lang="en-US" sz="3600" dirty="0">
                <a:latin typeface="Garamond" pitchFamily="18" charset="0"/>
              </a:rPr>
              <a:t>. It is an immense desert, where man is never lonely, for he feels life stirring on all sides</a:t>
            </a:r>
            <a:r>
              <a:rPr lang="en-US" sz="3600" dirty="0" smtClean="0">
                <a:latin typeface="Garamond" pitchFamily="18" charset="0"/>
              </a:rPr>
              <a:t>.”</a:t>
            </a:r>
            <a:r>
              <a:rPr lang="en-US" sz="2800" dirty="0" smtClean="0">
                <a:latin typeface="Garamond" pitchFamily="18" charset="0"/>
              </a:rPr>
              <a:t/>
            </a:r>
            <a:br>
              <a:rPr lang="en-US" sz="2800" dirty="0" smtClean="0">
                <a:latin typeface="Garamond" pitchFamily="18" charset="0"/>
              </a:rPr>
            </a:br>
            <a:r>
              <a:rPr lang="en-US" sz="2800" dirty="0" smtClean="0">
                <a:latin typeface="Garamond" pitchFamily="18" charset="0"/>
              </a:rPr>
              <a:t>- </a:t>
            </a:r>
            <a:r>
              <a:rPr lang="en-US" sz="2800" i="1" dirty="0">
                <a:latin typeface="Garamond" pitchFamily="18" charset="0"/>
              </a:rPr>
              <a:t>20,000 Leagues Under the Sea</a:t>
            </a:r>
            <a:r>
              <a:rPr lang="en-US" sz="2800" dirty="0">
                <a:latin typeface="Garamond" pitchFamily="18" charset="0"/>
              </a:rPr>
              <a:t> by Jules Verne</a:t>
            </a:r>
          </a:p>
        </p:txBody>
      </p:sp>
      <p:sp>
        <p:nvSpPr>
          <p:cNvPr id="3" name="Content Placeholder 2"/>
          <p:cNvSpPr>
            <a:spLocks noGrp="1"/>
          </p:cNvSpPr>
          <p:nvPr>
            <p:ph idx="1"/>
          </p:nvPr>
        </p:nvSpPr>
        <p:spPr>
          <a:xfrm>
            <a:off x="457200" y="3276600"/>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Personification</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Simile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Hyperbole</a:t>
            </a:r>
            <a:endParaRPr lang="en-US" dirty="0">
              <a:latin typeface="Garamond" pitchFamily="18" charset="0"/>
            </a:endParaRPr>
          </a:p>
        </p:txBody>
      </p:sp>
    </p:spTree>
    <p:extLst>
      <p:ext uri="{BB962C8B-B14F-4D97-AF65-F5344CB8AC3E}">
        <p14:creationId xmlns:p14="http://schemas.microsoft.com/office/powerpoint/2010/main" val="2812938515"/>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971800"/>
          </a:xfrm>
          <a:noFill/>
        </p:spPr>
        <p:txBody>
          <a:bodyPr>
            <a:normAutofit fontScale="90000"/>
          </a:bodyPr>
          <a:lstStyle/>
          <a:p>
            <a:pPr algn="l"/>
            <a:r>
              <a:rPr lang="en-US" sz="3600" dirty="0" smtClean="0">
                <a:latin typeface="Garamond" pitchFamily="18" charset="0"/>
              </a:rPr>
              <a:t>2. </a:t>
            </a:r>
            <a:r>
              <a:rPr lang="en-US" sz="3600" dirty="0">
                <a:latin typeface="Garamond" pitchFamily="18" charset="0"/>
              </a:rPr>
              <a:t>"The sea is everything. It covers seven tenths of the terrestrial globe. Its breath is pure and healthy. </a:t>
            </a:r>
            <a:r>
              <a:rPr lang="en-US" sz="3600" u="sng" dirty="0">
                <a:latin typeface="Garamond" pitchFamily="18" charset="0"/>
              </a:rPr>
              <a:t>It is an immense desert, where man is never lonely, for he feels life stirring on all sides</a:t>
            </a:r>
            <a:r>
              <a:rPr lang="en-US" sz="3600" dirty="0" smtClean="0">
                <a:latin typeface="Garamond" pitchFamily="18" charset="0"/>
              </a:rPr>
              <a:t>.”</a:t>
            </a:r>
            <a:r>
              <a:rPr lang="en-US" sz="2800" dirty="0" smtClean="0">
                <a:latin typeface="Garamond" pitchFamily="18" charset="0"/>
              </a:rPr>
              <a:t/>
            </a:r>
            <a:br>
              <a:rPr lang="en-US" sz="2800" dirty="0" smtClean="0">
                <a:latin typeface="Garamond" pitchFamily="18" charset="0"/>
              </a:rPr>
            </a:br>
            <a:r>
              <a:rPr lang="en-US" sz="2800" dirty="0" smtClean="0">
                <a:latin typeface="Garamond" pitchFamily="18" charset="0"/>
              </a:rPr>
              <a:t>- </a:t>
            </a:r>
            <a:r>
              <a:rPr lang="en-US" sz="2800" i="1" dirty="0">
                <a:latin typeface="Garamond" pitchFamily="18" charset="0"/>
              </a:rPr>
              <a:t>20,000 Leagues Under the Sea</a:t>
            </a:r>
            <a:r>
              <a:rPr lang="en-US" sz="2800" dirty="0">
                <a:latin typeface="Garamond" pitchFamily="18" charset="0"/>
              </a:rPr>
              <a:t> by Jules Verne</a:t>
            </a:r>
          </a:p>
        </p:txBody>
      </p:sp>
      <p:sp>
        <p:nvSpPr>
          <p:cNvPr id="3" name="Content Placeholder 2"/>
          <p:cNvSpPr>
            <a:spLocks noGrp="1"/>
          </p:cNvSpPr>
          <p:nvPr>
            <p:ph idx="1"/>
          </p:nvPr>
        </p:nvSpPr>
        <p:spPr>
          <a:xfrm>
            <a:off x="457200" y="3276600"/>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Personification</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Simile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Hyperbole</a:t>
            </a:r>
            <a:endParaRPr lang="en-US" dirty="0">
              <a:latin typeface="Garamond" pitchFamily="18" charset="0"/>
            </a:endParaRPr>
          </a:p>
        </p:txBody>
      </p:sp>
    </p:spTree>
    <p:extLst>
      <p:ext uri="{BB962C8B-B14F-4D97-AF65-F5344CB8AC3E}">
        <p14:creationId xmlns:p14="http://schemas.microsoft.com/office/powerpoint/2010/main" val="274635812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2971800"/>
          </a:xfrm>
          <a:noFill/>
        </p:spPr>
        <p:txBody>
          <a:bodyPr>
            <a:normAutofit/>
          </a:bodyPr>
          <a:lstStyle/>
          <a:p>
            <a:pPr algn="l"/>
            <a:r>
              <a:rPr lang="en-US" sz="3600" dirty="0" smtClean="0">
                <a:latin typeface="Garamond" pitchFamily="18" charset="0"/>
              </a:rPr>
              <a:t>3. </a:t>
            </a:r>
            <a:r>
              <a:rPr lang="en-US" sz="3200" u="sng" dirty="0">
                <a:latin typeface="Garamond" pitchFamily="18" charset="0"/>
              </a:rPr>
              <a:t>“. . . imagination is a licensed trespasser</a:t>
            </a:r>
            <a:r>
              <a:rPr lang="en-US" sz="3200" dirty="0">
                <a:latin typeface="Garamond" pitchFamily="18" charset="0"/>
              </a:rPr>
              <a:t>: it has no fear of dogs, but may climb over walls and peep in at windows with impunity</a:t>
            </a:r>
            <a:r>
              <a:rPr lang="en-US" sz="3200" dirty="0" smtClean="0">
                <a:latin typeface="Garamond" pitchFamily="18" charset="0"/>
              </a:rPr>
              <a:t>.”</a:t>
            </a:r>
            <a:br>
              <a:rPr lang="en-US" sz="3200" dirty="0" smtClean="0">
                <a:latin typeface="Garamond" pitchFamily="18" charset="0"/>
              </a:rPr>
            </a:br>
            <a:r>
              <a:rPr lang="en-US" sz="3200" dirty="0" smtClean="0">
                <a:latin typeface="Garamond" pitchFamily="18" charset="0"/>
              </a:rPr>
              <a:t>- </a:t>
            </a:r>
            <a:r>
              <a:rPr lang="en-US" sz="3200" i="1" dirty="0">
                <a:latin typeface="Garamond" pitchFamily="18" charset="0"/>
              </a:rPr>
              <a:t>Adam Bede</a:t>
            </a:r>
            <a:r>
              <a:rPr lang="en-US" sz="3200" dirty="0">
                <a:latin typeface="Garamond" pitchFamily="18" charset="0"/>
              </a:rPr>
              <a:t> by George Eliot </a:t>
            </a:r>
            <a:endParaRPr lang="en-US" sz="2800" dirty="0">
              <a:latin typeface="Garamond" pitchFamily="18" charset="0"/>
            </a:endParaRPr>
          </a:p>
        </p:txBody>
      </p:sp>
      <p:sp>
        <p:nvSpPr>
          <p:cNvPr id="3" name="Content Placeholder 2"/>
          <p:cNvSpPr>
            <a:spLocks noGrp="1"/>
          </p:cNvSpPr>
          <p:nvPr>
            <p:ph idx="1"/>
          </p:nvPr>
        </p:nvSpPr>
        <p:spPr>
          <a:xfrm>
            <a:off x="457200" y="3276600"/>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Personification</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Simile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Hyperbole</a:t>
            </a:r>
            <a:endParaRPr lang="en-US" dirty="0">
              <a:latin typeface="Garamond" pitchFamily="18" charset="0"/>
            </a:endParaRPr>
          </a:p>
        </p:txBody>
      </p:sp>
    </p:spTree>
    <p:extLst>
      <p:ext uri="{BB962C8B-B14F-4D97-AF65-F5344CB8AC3E}">
        <p14:creationId xmlns:p14="http://schemas.microsoft.com/office/powerpoint/2010/main" val="320271076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2971800"/>
          </a:xfrm>
          <a:noFill/>
        </p:spPr>
        <p:txBody>
          <a:bodyPr>
            <a:normAutofit/>
          </a:bodyPr>
          <a:lstStyle/>
          <a:p>
            <a:pPr algn="l"/>
            <a:r>
              <a:rPr lang="en-US" sz="3600" dirty="0">
                <a:latin typeface="Garamond" pitchFamily="18" charset="0"/>
              </a:rPr>
              <a:t>4</a:t>
            </a:r>
            <a:r>
              <a:rPr lang="en-US" sz="3600" dirty="0" smtClean="0">
                <a:latin typeface="Garamond" pitchFamily="18" charset="0"/>
              </a:rPr>
              <a:t>. </a:t>
            </a:r>
            <a:r>
              <a:rPr lang="en-US" sz="3200" dirty="0">
                <a:latin typeface="Garamond" pitchFamily="18" charset="0"/>
              </a:rPr>
              <a:t>“. . . imagination is a licensed trespasser: </a:t>
            </a:r>
            <a:r>
              <a:rPr lang="en-US" sz="3200" u="sng" dirty="0">
                <a:latin typeface="Garamond" pitchFamily="18" charset="0"/>
              </a:rPr>
              <a:t>it has no fear of dogs, but may climb over walls and peep in at windows with impunity</a:t>
            </a:r>
            <a:r>
              <a:rPr lang="en-US" sz="3200" u="sng" dirty="0" smtClean="0">
                <a:latin typeface="Garamond" pitchFamily="18" charset="0"/>
              </a:rPr>
              <a:t>.”</a:t>
            </a:r>
            <a:r>
              <a:rPr lang="en-US" sz="3200" dirty="0" smtClean="0">
                <a:latin typeface="Garamond" pitchFamily="18" charset="0"/>
              </a:rPr>
              <a:t/>
            </a:r>
            <a:br>
              <a:rPr lang="en-US" sz="3200" dirty="0" smtClean="0">
                <a:latin typeface="Garamond" pitchFamily="18" charset="0"/>
              </a:rPr>
            </a:br>
            <a:r>
              <a:rPr lang="en-US" sz="3200" dirty="0" smtClean="0">
                <a:latin typeface="Garamond" pitchFamily="18" charset="0"/>
              </a:rPr>
              <a:t>- </a:t>
            </a:r>
            <a:r>
              <a:rPr lang="en-US" sz="3200" i="1" dirty="0">
                <a:latin typeface="Garamond" pitchFamily="18" charset="0"/>
              </a:rPr>
              <a:t>Adam Bede</a:t>
            </a:r>
            <a:r>
              <a:rPr lang="en-US" sz="3200" dirty="0">
                <a:latin typeface="Garamond" pitchFamily="18" charset="0"/>
              </a:rPr>
              <a:t> by George Eliot </a:t>
            </a:r>
            <a:endParaRPr lang="en-US" sz="2800" dirty="0">
              <a:latin typeface="Garamond" pitchFamily="18" charset="0"/>
            </a:endParaRPr>
          </a:p>
        </p:txBody>
      </p:sp>
      <p:sp>
        <p:nvSpPr>
          <p:cNvPr id="3" name="Content Placeholder 2"/>
          <p:cNvSpPr>
            <a:spLocks noGrp="1"/>
          </p:cNvSpPr>
          <p:nvPr>
            <p:ph idx="1"/>
          </p:nvPr>
        </p:nvSpPr>
        <p:spPr>
          <a:xfrm>
            <a:off x="457200" y="3276600"/>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Personification</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Simile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Hyperbole</a:t>
            </a:r>
            <a:endParaRPr lang="en-US" dirty="0">
              <a:latin typeface="Garamond" pitchFamily="18" charset="0"/>
            </a:endParaRPr>
          </a:p>
        </p:txBody>
      </p:sp>
    </p:spTree>
    <p:extLst>
      <p:ext uri="{BB962C8B-B14F-4D97-AF65-F5344CB8AC3E}">
        <p14:creationId xmlns:p14="http://schemas.microsoft.com/office/powerpoint/2010/main" val="106547737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657600"/>
          </a:xfrm>
          <a:noFill/>
        </p:spPr>
        <p:txBody>
          <a:bodyPr>
            <a:normAutofit fontScale="90000"/>
          </a:bodyPr>
          <a:lstStyle/>
          <a:p>
            <a:pPr algn="l"/>
            <a:r>
              <a:rPr lang="en-US" sz="3600" dirty="0" smtClean="0">
                <a:latin typeface="Garamond" pitchFamily="18" charset="0"/>
              </a:rPr>
              <a:t>5. “It </a:t>
            </a:r>
            <a:r>
              <a:rPr lang="en-US" sz="3600" dirty="0">
                <a:latin typeface="Garamond" pitchFamily="18" charset="0"/>
              </a:rPr>
              <a:t>was on a bitterly cold night and frosty morning, towards the end of the winter of '97, that I was awakened by a tugging at my shoulder. It was Holmes. The candle in his hand shone upon his eager, stooping face, and told me at a glance that something was amiss.” </a:t>
            </a:r>
            <a:r>
              <a:rPr lang="en-US" sz="3600" dirty="0" smtClean="0">
                <a:latin typeface="Garamond" pitchFamily="18" charset="0"/>
              </a:rPr>
              <a:t/>
            </a:r>
            <a:br>
              <a:rPr lang="en-US" sz="3600" dirty="0" smtClean="0">
                <a:latin typeface="Garamond" pitchFamily="18" charset="0"/>
              </a:rPr>
            </a:br>
            <a:r>
              <a:rPr lang="en-US" sz="2200" dirty="0" smtClean="0">
                <a:latin typeface="Garamond" pitchFamily="18" charset="0"/>
              </a:rPr>
              <a:t>– </a:t>
            </a:r>
            <a:r>
              <a:rPr lang="en-US" sz="2200" i="1" dirty="0">
                <a:latin typeface="Garamond" pitchFamily="18" charset="0"/>
              </a:rPr>
              <a:t>The Adventure of Abbey Grange</a:t>
            </a:r>
            <a:r>
              <a:rPr lang="en-US" sz="2200" dirty="0">
                <a:latin typeface="Garamond" pitchFamily="18" charset="0"/>
              </a:rPr>
              <a:t> by Sir Arthur Conan Doyle</a:t>
            </a: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Paradox</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Foreshadowing</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Hyperbole</a:t>
            </a:r>
            <a:endParaRPr lang="en-US" dirty="0">
              <a:latin typeface="Garamond" pitchFamily="18" charset="0"/>
            </a:endParaRPr>
          </a:p>
        </p:txBody>
      </p:sp>
    </p:spTree>
    <p:extLst>
      <p:ext uri="{BB962C8B-B14F-4D97-AF65-F5344CB8AC3E}">
        <p14:creationId xmlns:p14="http://schemas.microsoft.com/office/powerpoint/2010/main" val="146957557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657600"/>
          </a:xfrm>
          <a:noFill/>
        </p:spPr>
        <p:txBody>
          <a:bodyPr>
            <a:normAutofit/>
          </a:bodyPr>
          <a:lstStyle/>
          <a:p>
            <a:pPr algn="l"/>
            <a:r>
              <a:rPr lang="en-US" sz="3600" dirty="0">
                <a:latin typeface="Garamond" pitchFamily="18" charset="0"/>
              </a:rPr>
              <a:t>6</a:t>
            </a:r>
            <a:r>
              <a:rPr lang="en-US" sz="3600" dirty="0" smtClean="0">
                <a:latin typeface="Garamond" pitchFamily="18" charset="0"/>
              </a:rPr>
              <a:t>. </a:t>
            </a:r>
            <a:r>
              <a:rPr lang="en-US" sz="3200" dirty="0">
                <a:latin typeface="Garamond" pitchFamily="18" charset="0"/>
              </a:rPr>
              <a:t>“The Queen turned crimson with fury, and, after glaring at her for a moment like a wild beast, screamed "Off with her head</a:t>
            </a:r>
            <a:r>
              <a:rPr lang="en-US" sz="3200" dirty="0" smtClean="0">
                <a:latin typeface="Garamond" pitchFamily="18" charset="0"/>
              </a:rPr>
              <a:t>!“</a:t>
            </a:r>
            <a:br>
              <a:rPr lang="en-US" sz="3200" dirty="0" smtClean="0">
                <a:latin typeface="Garamond" pitchFamily="18" charset="0"/>
              </a:rPr>
            </a:br>
            <a:r>
              <a:rPr lang="en-US" sz="3200" dirty="0">
                <a:latin typeface="Garamond" pitchFamily="18" charset="0"/>
              </a:rPr>
              <a:t>-</a:t>
            </a:r>
            <a:r>
              <a:rPr lang="en-US" sz="3200" dirty="0" smtClean="0">
                <a:latin typeface="Garamond" pitchFamily="18" charset="0"/>
              </a:rPr>
              <a:t> </a:t>
            </a:r>
            <a:r>
              <a:rPr lang="en-US" sz="3200" i="1" dirty="0">
                <a:latin typeface="Garamond" pitchFamily="18" charset="0"/>
              </a:rPr>
              <a:t>Alice's Adventures in Wonderland</a:t>
            </a:r>
            <a:r>
              <a:rPr lang="en-US" sz="3200" dirty="0">
                <a:latin typeface="Garamond" pitchFamily="18" charset="0"/>
              </a:rPr>
              <a:t> by Lewis Carroll </a:t>
            </a:r>
            <a:endParaRPr lang="en-US" sz="22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Simile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Foreshadowing</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Personification</a:t>
            </a:r>
            <a:endParaRPr lang="en-US" dirty="0">
              <a:latin typeface="Garamond" pitchFamily="18" charset="0"/>
            </a:endParaRPr>
          </a:p>
        </p:txBody>
      </p:sp>
    </p:spTree>
    <p:extLst>
      <p:ext uri="{BB962C8B-B14F-4D97-AF65-F5344CB8AC3E}">
        <p14:creationId xmlns:p14="http://schemas.microsoft.com/office/powerpoint/2010/main" val="253417660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657600"/>
          </a:xfrm>
          <a:noFill/>
        </p:spPr>
        <p:txBody>
          <a:bodyPr>
            <a:normAutofit fontScale="90000"/>
          </a:bodyPr>
          <a:lstStyle/>
          <a:p>
            <a:pPr algn="l"/>
            <a:r>
              <a:rPr lang="en-US" sz="3600" dirty="0" smtClean="0">
                <a:latin typeface="Garamond" pitchFamily="18" charset="0"/>
              </a:rPr>
              <a:t>7. </a:t>
            </a:r>
            <a:r>
              <a:rPr lang="en-US" sz="3200" dirty="0" smtClean="0">
                <a:latin typeface="Garamond" pitchFamily="18" charset="0"/>
              </a:rPr>
              <a:t>“</a:t>
            </a:r>
            <a:r>
              <a:rPr lang="en-US" sz="3200" dirty="0">
                <a:latin typeface="Garamond" pitchFamily="18" charset="0"/>
              </a:rPr>
              <a:t>Who has not in his great grief felt a longing to look upon the outward features of the universal Mother; to lie on the mountains and watch the clouds drive across the sky and hear the rollers break in thunder on the shore, to let his poor struggling life mingle for a while in her life; to feel the slow beat of her eternal heart, and to forget his woes.” </a:t>
            </a:r>
            <a:r>
              <a:rPr lang="en-US" sz="3200" dirty="0" smtClean="0">
                <a:latin typeface="Garamond" pitchFamily="18" charset="0"/>
              </a:rPr>
              <a:t/>
            </a:r>
            <a:br>
              <a:rPr lang="en-US" sz="3200" dirty="0" smtClean="0">
                <a:latin typeface="Garamond" pitchFamily="18" charset="0"/>
              </a:rPr>
            </a:br>
            <a:r>
              <a:rPr lang="en-US" sz="3200" dirty="0" smtClean="0">
                <a:latin typeface="Garamond" pitchFamily="18" charset="0"/>
              </a:rPr>
              <a:t>– </a:t>
            </a:r>
            <a:r>
              <a:rPr lang="en-US" sz="3200" i="1" dirty="0" smtClean="0">
                <a:latin typeface="Garamond" pitchFamily="18" charset="0"/>
              </a:rPr>
              <a:t>Allan </a:t>
            </a:r>
            <a:r>
              <a:rPr lang="en-US" sz="3200" i="1" dirty="0" err="1">
                <a:latin typeface="Garamond" pitchFamily="18" charset="0"/>
              </a:rPr>
              <a:t>Quatermain</a:t>
            </a:r>
            <a:r>
              <a:rPr lang="en-US" sz="3200" i="1" dirty="0">
                <a:latin typeface="Garamond" pitchFamily="18" charset="0"/>
              </a:rPr>
              <a:t> </a:t>
            </a:r>
            <a:r>
              <a:rPr lang="en-US" sz="3200" dirty="0">
                <a:latin typeface="Garamond" pitchFamily="18" charset="0"/>
              </a:rPr>
              <a:t>by H, Rider Haggard</a:t>
            </a:r>
            <a:endParaRPr lang="en-US" sz="22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Oxymoron</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Hyperbole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Imagery</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Personification</a:t>
            </a:r>
            <a:endParaRPr lang="en-US" dirty="0">
              <a:latin typeface="Garamond" pitchFamily="18" charset="0"/>
            </a:endParaRPr>
          </a:p>
        </p:txBody>
      </p:sp>
    </p:spTree>
    <p:extLst>
      <p:ext uri="{BB962C8B-B14F-4D97-AF65-F5344CB8AC3E}">
        <p14:creationId xmlns:p14="http://schemas.microsoft.com/office/powerpoint/2010/main" val="207433253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657600"/>
          </a:xfrm>
          <a:noFill/>
        </p:spPr>
        <p:txBody>
          <a:bodyPr>
            <a:normAutofit/>
          </a:bodyPr>
          <a:lstStyle/>
          <a:p>
            <a:pPr algn="l"/>
            <a:r>
              <a:rPr lang="en-US" sz="3600" dirty="0">
                <a:latin typeface="Garamond" pitchFamily="18" charset="0"/>
              </a:rPr>
              <a:t>8</a:t>
            </a:r>
            <a:r>
              <a:rPr lang="en-US" sz="3600" dirty="0" smtClean="0">
                <a:latin typeface="Garamond" pitchFamily="18" charset="0"/>
              </a:rPr>
              <a:t>. </a:t>
            </a:r>
            <a:r>
              <a:rPr lang="en-US" sz="3200" dirty="0" smtClean="0">
                <a:latin typeface="Garamond" pitchFamily="18" charset="0"/>
              </a:rPr>
              <a:t>"</a:t>
            </a:r>
            <a:r>
              <a:rPr lang="en-US" sz="3200" dirty="0">
                <a:latin typeface="Garamond" pitchFamily="18" charset="0"/>
              </a:rPr>
              <a:t>Passion is like the lightning, it is beautiful, and it links the earth to heaven, but alas it blinds</a:t>
            </a:r>
            <a:r>
              <a:rPr lang="en-US" sz="3200" dirty="0" smtClean="0">
                <a:latin typeface="Garamond" pitchFamily="18" charset="0"/>
              </a:rPr>
              <a:t>!“</a:t>
            </a:r>
            <a:br>
              <a:rPr lang="en-US" sz="3200" dirty="0" smtClean="0">
                <a:latin typeface="Garamond" pitchFamily="18" charset="0"/>
              </a:rPr>
            </a:br>
            <a:r>
              <a:rPr lang="en-US" sz="3200" dirty="0" smtClean="0">
                <a:latin typeface="Garamond" pitchFamily="18" charset="0"/>
              </a:rPr>
              <a:t>- </a:t>
            </a:r>
            <a:r>
              <a:rPr lang="en-US" sz="3200" i="1" dirty="0" smtClean="0">
                <a:latin typeface="Garamond" pitchFamily="18" charset="0"/>
              </a:rPr>
              <a:t>Allan </a:t>
            </a:r>
            <a:r>
              <a:rPr lang="en-US" sz="3200" i="1" dirty="0" err="1">
                <a:latin typeface="Garamond" pitchFamily="18" charset="0"/>
              </a:rPr>
              <a:t>Quatermain</a:t>
            </a:r>
            <a:r>
              <a:rPr lang="en-US" sz="3200" i="1" dirty="0">
                <a:latin typeface="Garamond" pitchFamily="18" charset="0"/>
              </a:rPr>
              <a:t> </a:t>
            </a:r>
            <a:r>
              <a:rPr lang="en-US" sz="3200" dirty="0">
                <a:latin typeface="Garamond" pitchFamily="18" charset="0"/>
              </a:rPr>
              <a:t>by H, Rider Haggard </a:t>
            </a:r>
            <a:endParaRPr lang="en-US" sz="22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Oxymoron</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Hyperbole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Paradox</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Simile</a:t>
            </a:r>
            <a:endParaRPr lang="en-US" dirty="0">
              <a:latin typeface="Garamond" pitchFamily="18" charset="0"/>
            </a:endParaRPr>
          </a:p>
        </p:txBody>
      </p:sp>
    </p:spTree>
    <p:extLst>
      <p:ext uri="{BB962C8B-B14F-4D97-AF65-F5344CB8AC3E}">
        <p14:creationId xmlns:p14="http://schemas.microsoft.com/office/powerpoint/2010/main" val="110319634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657600"/>
          </a:xfrm>
          <a:noFill/>
        </p:spPr>
        <p:txBody>
          <a:bodyPr>
            <a:normAutofit/>
          </a:bodyPr>
          <a:lstStyle/>
          <a:p>
            <a:pPr algn="l"/>
            <a:r>
              <a:rPr lang="en-US" sz="3600" dirty="0" smtClean="0">
                <a:latin typeface="Garamond" pitchFamily="18" charset="0"/>
              </a:rPr>
              <a:t>9. </a:t>
            </a:r>
            <a:r>
              <a:rPr lang="en-US" sz="3200" dirty="0" smtClean="0">
                <a:latin typeface="Garamond" pitchFamily="18" charset="0"/>
              </a:rPr>
              <a:t>“</a:t>
            </a:r>
            <a:r>
              <a:rPr lang="en-US" sz="3200" dirty="0">
                <a:latin typeface="Garamond" pitchFamily="18" charset="0"/>
              </a:rPr>
              <a:t>The winds were warm about us, the whole earth seemed the wealthier for our love.” </a:t>
            </a:r>
            <a:r>
              <a:rPr lang="en-US" sz="3200" dirty="0" smtClean="0">
                <a:latin typeface="Garamond" pitchFamily="18" charset="0"/>
              </a:rPr>
              <a:t/>
            </a:r>
            <a:br>
              <a:rPr lang="en-US" sz="3200" dirty="0" smtClean="0">
                <a:latin typeface="Garamond" pitchFamily="18" charset="0"/>
              </a:rPr>
            </a:br>
            <a:r>
              <a:rPr lang="en-US" sz="3200" dirty="0" smtClean="0">
                <a:latin typeface="Garamond" pitchFamily="18" charset="0"/>
              </a:rPr>
              <a:t>- </a:t>
            </a:r>
            <a:r>
              <a:rPr lang="en-US" sz="3200" i="1" dirty="0" smtClean="0">
                <a:latin typeface="Garamond" pitchFamily="18" charset="0"/>
              </a:rPr>
              <a:t>The </a:t>
            </a:r>
            <a:r>
              <a:rPr lang="en-US" sz="3200" i="1" dirty="0">
                <a:latin typeface="Garamond" pitchFamily="18" charset="0"/>
              </a:rPr>
              <a:t>Amber Gods </a:t>
            </a:r>
            <a:r>
              <a:rPr lang="en-US" sz="3200" dirty="0">
                <a:latin typeface="Garamond" pitchFamily="18" charset="0"/>
              </a:rPr>
              <a:t>by Harriet Prescott </a:t>
            </a:r>
            <a:r>
              <a:rPr lang="en-US" sz="3200" dirty="0" err="1">
                <a:latin typeface="Garamond" pitchFamily="18" charset="0"/>
              </a:rPr>
              <a:t>Spofford</a:t>
            </a:r>
            <a:r>
              <a:rPr lang="en-US" sz="3200" dirty="0">
                <a:latin typeface="Garamond" pitchFamily="18" charset="0"/>
              </a:rPr>
              <a:t> </a:t>
            </a:r>
            <a:endParaRPr lang="en-US" sz="22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Imagery</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Hyperbole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Simile</a:t>
            </a:r>
            <a:endParaRPr lang="en-US" dirty="0">
              <a:latin typeface="Garamond" pitchFamily="18" charset="0"/>
            </a:endParaRPr>
          </a:p>
        </p:txBody>
      </p:sp>
    </p:spTree>
    <p:extLst>
      <p:ext uri="{BB962C8B-B14F-4D97-AF65-F5344CB8AC3E}">
        <p14:creationId xmlns:p14="http://schemas.microsoft.com/office/powerpoint/2010/main" val="381555038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FFFF"/>
                </a:solidFill>
                <a:latin typeface="Copperplate Gothic Bold" pitchFamily="34" charset="0"/>
              </a:rPr>
              <a:t>Figurative Language</a:t>
            </a:r>
            <a:endParaRPr lang="en-US" dirty="0">
              <a:solidFill>
                <a:srgbClr val="FFFFFF"/>
              </a:solidFill>
              <a:latin typeface="Copperplate Gothic Bold" pitchFamily="34" charset="0"/>
            </a:endParaRPr>
          </a:p>
        </p:txBody>
      </p:sp>
      <p:sp>
        <p:nvSpPr>
          <p:cNvPr id="3" name="Content Placeholder 2"/>
          <p:cNvSpPr>
            <a:spLocks noGrp="1"/>
          </p:cNvSpPr>
          <p:nvPr>
            <p:ph idx="1"/>
          </p:nvPr>
        </p:nvSpPr>
        <p:spPr/>
        <p:txBody>
          <a:bodyPr/>
          <a:lstStyle/>
          <a:p>
            <a:r>
              <a:rPr lang="en-US" dirty="0" smtClean="0">
                <a:solidFill>
                  <a:srgbClr val="FFFFFF"/>
                </a:solidFill>
              </a:rPr>
              <a:t>Language that goes beyond its literal meaning</a:t>
            </a:r>
          </a:p>
          <a:p>
            <a:r>
              <a:rPr lang="en-US" dirty="0" smtClean="0">
                <a:solidFill>
                  <a:srgbClr val="FFFFFF"/>
                </a:solidFill>
              </a:rPr>
              <a:t>Language that cannot be understood as it is written</a:t>
            </a:r>
          </a:p>
          <a:p>
            <a:r>
              <a:rPr lang="en-US" dirty="0" smtClean="0">
                <a:solidFill>
                  <a:srgbClr val="FFFFFF"/>
                </a:solidFill>
              </a:rPr>
              <a:t>Symbolic language</a:t>
            </a:r>
          </a:p>
          <a:p>
            <a:r>
              <a:rPr lang="en-US" dirty="0" smtClean="0">
                <a:solidFill>
                  <a:srgbClr val="FFFFFF"/>
                </a:solidFill>
              </a:rPr>
              <a:t>Opposite of literal language</a:t>
            </a:r>
          </a:p>
          <a:p>
            <a:r>
              <a:rPr lang="en-US" dirty="0" smtClean="0">
                <a:solidFill>
                  <a:srgbClr val="FFFFFF"/>
                </a:solidFill>
              </a:rPr>
              <a:t>Examples: metaphor, simile, hyperbole, imagery, paradox, oxymoron, personification, foreshadowing</a:t>
            </a:r>
            <a:endParaRPr lang="en-US" dirty="0">
              <a:solidFill>
                <a:srgbClr val="FFFFFF"/>
              </a:solidFill>
            </a:endParaRPr>
          </a:p>
        </p:txBody>
      </p:sp>
    </p:spTree>
    <p:extLst>
      <p:ext uri="{BB962C8B-B14F-4D97-AF65-F5344CB8AC3E}">
        <p14:creationId xmlns:p14="http://schemas.microsoft.com/office/powerpoint/2010/main" val="327026871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657600"/>
          </a:xfrm>
          <a:noFill/>
        </p:spPr>
        <p:txBody>
          <a:bodyPr>
            <a:normAutofit/>
          </a:bodyPr>
          <a:lstStyle/>
          <a:p>
            <a:pPr algn="l"/>
            <a:r>
              <a:rPr lang="en-US" sz="3600" dirty="0" smtClean="0">
                <a:latin typeface="Garamond" pitchFamily="18" charset="0"/>
              </a:rPr>
              <a:t>10. </a:t>
            </a:r>
            <a:r>
              <a:rPr lang="en-US" sz="3200" dirty="0" smtClean="0">
                <a:latin typeface="Garamond" pitchFamily="18" charset="0"/>
              </a:rPr>
              <a:t>"</a:t>
            </a:r>
            <a:r>
              <a:rPr lang="en-US" sz="3200" dirty="0">
                <a:latin typeface="Garamond" pitchFamily="18" charset="0"/>
              </a:rPr>
              <a:t>Don't you love heavy fragrances, faint with sweetness, ravishing juices of odor, heliotropes, violets, water-lilies,--powerful attars and extracts that snatch your soul off your lips?" </a:t>
            </a:r>
            <a:r>
              <a:rPr lang="en-US" sz="3200" dirty="0" smtClean="0">
                <a:latin typeface="Garamond" pitchFamily="18" charset="0"/>
              </a:rPr>
              <a:t/>
            </a:r>
            <a:br>
              <a:rPr lang="en-US" sz="3200" dirty="0" smtClean="0">
                <a:latin typeface="Garamond" pitchFamily="18" charset="0"/>
              </a:rPr>
            </a:br>
            <a:r>
              <a:rPr lang="en-US" sz="3200" dirty="0" smtClean="0">
                <a:latin typeface="Garamond" pitchFamily="18" charset="0"/>
              </a:rPr>
              <a:t>- </a:t>
            </a:r>
            <a:r>
              <a:rPr lang="en-US" sz="3200" i="1" dirty="0" smtClean="0">
                <a:latin typeface="Garamond" pitchFamily="18" charset="0"/>
              </a:rPr>
              <a:t>The </a:t>
            </a:r>
            <a:r>
              <a:rPr lang="en-US" sz="3200" i="1" dirty="0">
                <a:latin typeface="Garamond" pitchFamily="18" charset="0"/>
              </a:rPr>
              <a:t>Amber Gods </a:t>
            </a:r>
            <a:r>
              <a:rPr lang="en-US" sz="3200" dirty="0">
                <a:latin typeface="Garamond" pitchFamily="18" charset="0"/>
              </a:rPr>
              <a:t>by Harriet Prescott </a:t>
            </a:r>
            <a:r>
              <a:rPr lang="en-US" sz="3200" dirty="0" err="1">
                <a:latin typeface="Garamond" pitchFamily="18" charset="0"/>
              </a:rPr>
              <a:t>Spofford</a:t>
            </a:r>
            <a:r>
              <a:rPr lang="en-US" sz="3200" dirty="0">
                <a:latin typeface="Garamond" pitchFamily="18" charset="0"/>
              </a:rPr>
              <a:t> </a:t>
            </a:r>
            <a:endParaRPr lang="en-US" sz="22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Imagery</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Hyperbole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Simile</a:t>
            </a:r>
            <a:endParaRPr lang="en-US" dirty="0">
              <a:latin typeface="Garamond" pitchFamily="18" charset="0"/>
            </a:endParaRPr>
          </a:p>
        </p:txBody>
      </p:sp>
    </p:spTree>
    <p:extLst>
      <p:ext uri="{BB962C8B-B14F-4D97-AF65-F5344CB8AC3E}">
        <p14:creationId xmlns:p14="http://schemas.microsoft.com/office/powerpoint/2010/main" val="382250240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657600"/>
          </a:xfrm>
          <a:noFill/>
        </p:spPr>
        <p:txBody>
          <a:bodyPr>
            <a:normAutofit/>
          </a:bodyPr>
          <a:lstStyle/>
          <a:p>
            <a:pPr algn="l"/>
            <a:r>
              <a:rPr lang="en-US" sz="3600" dirty="0" smtClean="0">
                <a:latin typeface="Garamond" pitchFamily="18" charset="0"/>
              </a:rPr>
              <a:t>11. </a:t>
            </a:r>
            <a:r>
              <a:rPr lang="en-US" sz="3200" dirty="0" smtClean="0">
                <a:latin typeface="Garamond" pitchFamily="18" charset="0"/>
              </a:rPr>
              <a:t>" </a:t>
            </a:r>
            <a:r>
              <a:rPr lang="en-US" sz="3200" dirty="0">
                <a:latin typeface="Garamond" pitchFamily="18" charset="0"/>
              </a:rPr>
              <a:t>. . . it hath been often said that it is not death, but dying, which is terrible." </a:t>
            </a:r>
            <a:r>
              <a:rPr lang="en-US" sz="3200" dirty="0" smtClean="0">
                <a:latin typeface="Garamond" pitchFamily="18" charset="0"/>
              </a:rPr>
              <a:t/>
            </a:r>
            <a:br>
              <a:rPr lang="en-US" sz="3200" dirty="0" smtClean="0">
                <a:latin typeface="Garamond" pitchFamily="18" charset="0"/>
              </a:rPr>
            </a:br>
            <a:r>
              <a:rPr lang="en-US" sz="3200" dirty="0" smtClean="0">
                <a:latin typeface="Garamond" pitchFamily="18" charset="0"/>
              </a:rPr>
              <a:t>- </a:t>
            </a:r>
            <a:r>
              <a:rPr lang="en-US" sz="3200" i="1" dirty="0" smtClean="0">
                <a:latin typeface="Garamond" pitchFamily="18" charset="0"/>
              </a:rPr>
              <a:t>Amelia</a:t>
            </a:r>
            <a:r>
              <a:rPr lang="en-US" sz="3200" dirty="0" smtClean="0">
                <a:latin typeface="Garamond" pitchFamily="18" charset="0"/>
              </a:rPr>
              <a:t> </a:t>
            </a:r>
            <a:r>
              <a:rPr lang="en-US" sz="3200" dirty="0">
                <a:latin typeface="Garamond" pitchFamily="18" charset="0"/>
              </a:rPr>
              <a:t>by Henry Fielding  </a:t>
            </a:r>
            <a:endParaRPr lang="en-US" sz="22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Oxymoron</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Paradox</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Foreshadowing</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Personification</a:t>
            </a:r>
            <a:endParaRPr lang="en-US" dirty="0">
              <a:latin typeface="Garamond" pitchFamily="18" charset="0"/>
            </a:endParaRPr>
          </a:p>
        </p:txBody>
      </p:sp>
    </p:spTree>
    <p:extLst>
      <p:ext uri="{BB962C8B-B14F-4D97-AF65-F5344CB8AC3E}">
        <p14:creationId xmlns:p14="http://schemas.microsoft.com/office/powerpoint/2010/main" val="427658831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657600"/>
          </a:xfrm>
          <a:noFill/>
        </p:spPr>
        <p:txBody>
          <a:bodyPr>
            <a:normAutofit/>
          </a:bodyPr>
          <a:lstStyle/>
          <a:p>
            <a:pPr algn="l"/>
            <a:r>
              <a:rPr lang="en-US" sz="3600" dirty="0" smtClean="0">
                <a:latin typeface="Garamond" pitchFamily="18" charset="0"/>
              </a:rPr>
              <a:t>12. </a:t>
            </a:r>
            <a:r>
              <a:rPr lang="en-US" sz="3200" u="sng" dirty="0" smtClean="0">
                <a:latin typeface="Garamond" pitchFamily="18" charset="0"/>
              </a:rPr>
              <a:t>“</a:t>
            </a:r>
            <a:r>
              <a:rPr lang="en-US" sz="3200" u="sng" dirty="0">
                <a:latin typeface="Garamond" pitchFamily="18" charset="0"/>
              </a:rPr>
              <a:t>Guilt, on the contrary, like a base thief</a:t>
            </a:r>
            <a:r>
              <a:rPr lang="en-US" sz="3200" dirty="0">
                <a:latin typeface="Garamond" pitchFamily="18" charset="0"/>
              </a:rPr>
              <a:t>, suspects every eye that beholds him to be privy to his transgressions, and every tongue that mentions his name to be proclaiming them.” </a:t>
            </a:r>
            <a:r>
              <a:rPr lang="en-US" sz="3200" dirty="0" smtClean="0">
                <a:latin typeface="Garamond" pitchFamily="18" charset="0"/>
              </a:rPr>
              <a:t/>
            </a:r>
            <a:br>
              <a:rPr lang="en-US" sz="3200" dirty="0" smtClean="0">
                <a:latin typeface="Garamond" pitchFamily="18" charset="0"/>
              </a:rPr>
            </a:br>
            <a:r>
              <a:rPr lang="en-US" sz="3200" dirty="0" smtClean="0">
                <a:latin typeface="Garamond" pitchFamily="18" charset="0"/>
              </a:rPr>
              <a:t>- </a:t>
            </a:r>
            <a:r>
              <a:rPr lang="en-US" sz="3200" i="1" dirty="0" smtClean="0">
                <a:latin typeface="Garamond" pitchFamily="18" charset="0"/>
              </a:rPr>
              <a:t>Amelia</a:t>
            </a:r>
            <a:r>
              <a:rPr lang="en-US" sz="3200" dirty="0" smtClean="0">
                <a:latin typeface="Garamond" pitchFamily="18" charset="0"/>
              </a:rPr>
              <a:t> </a:t>
            </a:r>
            <a:r>
              <a:rPr lang="en-US" sz="3200" dirty="0">
                <a:latin typeface="Garamond" pitchFamily="18" charset="0"/>
              </a:rPr>
              <a:t>by Henry Fielding </a:t>
            </a:r>
            <a:endParaRPr lang="en-US" sz="22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Simile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Hyperbole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Personification</a:t>
            </a:r>
            <a:endParaRPr lang="en-US" dirty="0">
              <a:latin typeface="Garamond" pitchFamily="18" charset="0"/>
            </a:endParaRPr>
          </a:p>
        </p:txBody>
      </p:sp>
    </p:spTree>
    <p:extLst>
      <p:ext uri="{BB962C8B-B14F-4D97-AF65-F5344CB8AC3E}">
        <p14:creationId xmlns:p14="http://schemas.microsoft.com/office/powerpoint/2010/main" val="170349600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657600"/>
          </a:xfrm>
          <a:noFill/>
        </p:spPr>
        <p:txBody>
          <a:bodyPr>
            <a:normAutofit/>
          </a:bodyPr>
          <a:lstStyle/>
          <a:p>
            <a:pPr algn="l"/>
            <a:r>
              <a:rPr lang="en-US" sz="3600" dirty="0" smtClean="0">
                <a:latin typeface="Garamond" pitchFamily="18" charset="0"/>
              </a:rPr>
              <a:t>13. </a:t>
            </a:r>
            <a:r>
              <a:rPr lang="en-US" sz="3200" dirty="0" smtClean="0">
                <a:latin typeface="Garamond" pitchFamily="18" charset="0"/>
              </a:rPr>
              <a:t>“</a:t>
            </a:r>
            <a:r>
              <a:rPr lang="en-US" sz="3200" u="sng" dirty="0">
                <a:latin typeface="Garamond" pitchFamily="18" charset="0"/>
              </a:rPr>
              <a:t>Guilt</a:t>
            </a:r>
            <a:r>
              <a:rPr lang="en-US" sz="3200" dirty="0">
                <a:latin typeface="Garamond" pitchFamily="18" charset="0"/>
              </a:rPr>
              <a:t>, on the contrary, like a base thief, </a:t>
            </a:r>
            <a:r>
              <a:rPr lang="en-US" sz="3200" u="sng" dirty="0">
                <a:latin typeface="Garamond" pitchFamily="18" charset="0"/>
              </a:rPr>
              <a:t>suspects every eye that beholds him to be privy to his transgressions, and every tongue that mentions his name to be proclaiming them.” </a:t>
            </a:r>
            <a:r>
              <a:rPr lang="en-US" sz="3200" dirty="0" smtClean="0">
                <a:latin typeface="Garamond" pitchFamily="18" charset="0"/>
              </a:rPr>
              <a:t/>
            </a:r>
            <a:br>
              <a:rPr lang="en-US" sz="3200" dirty="0" smtClean="0">
                <a:latin typeface="Garamond" pitchFamily="18" charset="0"/>
              </a:rPr>
            </a:br>
            <a:r>
              <a:rPr lang="en-US" sz="3200" dirty="0" smtClean="0">
                <a:latin typeface="Garamond" pitchFamily="18" charset="0"/>
              </a:rPr>
              <a:t>- </a:t>
            </a:r>
            <a:r>
              <a:rPr lang="en-US" sz="3200" i="1" dirty="0" smtClean="0">
                <a:latin typeface="Garamond" pitchFamily="18" charset="0"/>
              </a:rPr>
              <a:t>Amelia</a:t>
            </a:r>
            <a:r>
              <a:rPr lang="en-US" sz="3200" dirty="0" smtClean="0">
                <a:latin typeface="Garamond" pitchFamily="18" charset="0"/>
              </a:rPr>
              <a:t> </a:t>
            </a:r>
            <a:r>
              <a:rPr lang="en-US" sz="3200" dirty="0">
                <a:latin typeface="Garamond" pitchFamily="18" charset="0"/>
              </a:rPr>
              <a:t>by Henry Fielding </a:t>
            </a:r>
            <a:endParaRPr lang="en-US" sz="22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Simile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Hyperbole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Personification</a:t>
            </a:r>
            <a:endParaRPr lang="en-US" dirty="0">
              <a:latin typeface="Garamond" pitchFamily="18" charset="0"/>
            </a:endParaRPr>
          </a:p>
        </p:txBody>
      </p:sp>
    </p:spTree>
    <p:extLst>
      <p:ext uri="{BB962C8B-B14F-4D97-AF65-F5344CB8AC3E}">
        <p14:creationId xmlns:p14="http://schemas.microsoft.com/office/powerpoint/2010/main" val="23904951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657600"/>
          </a:xfrm>
          <a:noFill/>
        </p:spPr>
        <p:txBody>
          <a:bodyPr>
            <a:normAutofit/>
          </a:bodyPr>
          <a:lstStyle/>
          <a:p>
            <a:pPr algn="l"/>
            <a:r>
              <a:rPr lang="en-US" sz="3600" dirty="0" smtClean="0">
                <a:latin typeface="Garamond" pitchFamily="18" charset="0"/>
              </a:rPr>
              <a:t>14. </a:t>
            </a:r>
            <a:r>
              <a:rPr lang="en-US" sz="3200" dirty="0" smtClean="0">
                <a:latin typeface="Garamond" pitchFamily="18" charset="0"/>
              </a:rPr>
              <a:t>“</a:t>
            </a:r>
            <a:r>
              <a:rPr lang="en-US" sz="3200" dirty="0">
                <a:latin typeface="Garamond" pitchFamily="18" charset="0"/>
              </a:rPr>
              <a:t>Guilt hath very quick ears to an accusation</a:t>
            </a:r>
            <a:r>
              <a:rPr lang="en-US" sz="3200" dirty="0" smtClean="0">
                <a:latin typeface="Garamond" pitchFamily="18" charset="0"/>
              </a:rPr>
              <a:t>.”</a:t>
            </a:r>
            <a:br>
              <a:rPr lang="en-US" sz="3200" dirty="0" smtClean="0">
                <a:latin typeface="Garamond" pitchFamily="18" charset="0"/>
              </a:rPr>
            </a:br>
            <a:r>
              <a:rPr lang="en-US" sz="3200" dirty="0">
                <a:latin typeface="Garamond" pitchFamily="18" charset="0"/>
              </a:rPr>
              <a:t>-</a:t>
            </a:r>
            <a:r>
              <a:rPr lang="en-US" sz="3200" dirty="0" smtClean="0">
                <a:latin typeface="Garamond" pitchFamily="18" charset="0"/>
              </a:rPr>
              <a:t> </a:t>
            </a:r>
            <a:r>
              <a:rPr lang="en-US" sz="3200" i="1" dirty="0">
                <a:latin typeface="Garamond" pitchFamily="18" charset="0"/>
              </a:rPr>
              <a:t>Amelia</a:t>
            </a:r>
            <a:r>
              <a:rPr lang="en-US" sz="3200" dirty="0">
                <a:latin typeface="Garamond" pitchFamily="18" charset="0"/>
              </a:rPr>
              <a:t> by Henry Fielding </a:t>
            </a:r>
            <a:endParaRPr lang="en-US" sz="22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Simile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Hyperbole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Personification</a:t>
            </a:r>
            <a:endParaRPr lang="en-US" dirty="0">
              <a:latin typeface="Garamond" pitchFamily="18" charset="0"/>
            </a:endParaRPr>
          </a:p>
        </p:txBody>
      </p:sp>
    </p:spTree>
    <p:extLst>
      <p:ext uri="{BB962C8B-B14F-4D97-AF65-F5344CB8AC3E}">
        <p14:creationId xmlns:p14="http://schemas.microsoft.com/office/powerpoint/2010/main" val="2981640482"/>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3657600"/>
          </a:xfrm>
          <a:noFill/>
        </p:spPr>
        <p:txBody>
          <a:bodyPr>
            <a:normAutofit/>
          </a:bodyPr>
          <a:lstStyle/>
          <a:p>
            <a:pPr algn="l"/>
            <a:r>
              <a:rPr lang="en-US" sz="3600" dirty="0" smtClean="0">
                <a:latin typeface="Garamond" pitchFamily="18" charset="0"/>
              </a:rPr>
              <a:t>15. </a:t>
            </a:r>
            <a:r>
              <a:rPr lang="en-US" sz="3200" dirty="0" smtClean="0">
                <a:latin typeface="Garamond" pitchFamily="18" charset="0"/>
              </a:rPr>
              <a:t>"</a:t>
            </a:r>
            <a:r>
              <a:rPr lang="en-US" sz="3200" dirty="0">
                <a:latin typeface="Garamond" pitchFamily="18" charset="0"/>
              </a:rPr>
              <a:t>I'm not a bit changed--not really. I'm only just pruned down and branched out. The real ME--back here--is just the same." </a:t>
            </a:r>
            <a:r>
              <a:rPr lang="en-US" sz="3200" dirty="0" smtClean="0">
                <a:latin typeface="Garamond" pitchFamily="18" charset="0"/>
              </a:rPr>
              <a:t/>
            </a:r>
            <a:br>
              <a:rPr lang="en-US" sz="3200" dirty="0" smtClean="0">
                <a:latin typeface="Garamond" pitchFamily="18" charset="0"/>
              </a:rPr>
            </a:br>
            <a:r>
              <a:rPr lang="en-US" sz="3200" dirty="0" smtClean="0">
                <a:latin typeface="Garamond" pitchFamily="18" charset="0"/>
              </a:rPr>
              <a:t>- </a:t>
            </a:r>
            <a:r>
              <a:rPr lang="en-US" sz="3200" i="1" dirty="0" smtClean="0">
                <a:latin typeface="Garamond" pitchFamily="18" charset="0"/>
              </a:rPr>
              <a:t>Anne </a:t>
            </a:r>
            <a:r>
              <a:rPr lang="en-US" sz="3200" i="1" dirty="0">
                <a:latin typeface="Garamond" pitchFamily="18" charset="0"/>
              </a:rPr>
              <a:t>of Green Gables </a:t>
            </a:r>
            <a:r>
              <a:rPr lang="en-US" sz="3200" dirty="0">
                <a:latin typeface="Garamond" pitchFamily="18" charset="0"/>
              </a:rPr>
              <a:t>by Lucy Maud Montgomery</a:t>
            </a:r>
            <a:endParaRPr lang="en-US" sz="22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Explicit 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Implicit 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Simile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Personification</a:t>
            </a:r>
            <a:endParaRPr lang="en-US" dirty="0">
              <a:latin typeface="Garamond" pitchFamily="18" charset="0"/>
            </a:endParaRPr>
          </a:p>
        </p:txBody>
      </p:sp>
    </p:spTree>
    <p:extLst>
      <p:ext uri="{BB962C8B-B14F-4D97-AF65-F5344CB8AC3E}">
        <p14:creationId xmlns:p14="http://schemas.microsoft.com/office/powerpoint/2010/main" val="2058714312"/>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657600"/>
          </a:xfrm>
          <a:noFill/>
        </p:spPr>
        <p:txBody>
          <a:bodyPr>
            <a:normAutofit/>
          </a:bodyPr>
          <a:lstStyle/>
          <a:p>
            <a:pPr algn="l"/>
            <a:r>
              <a:rPr lang="en-US" sz="3600" dirty="0" smtClean="0">
                <a:latin typeface="Garamond" pitchFamily="18" charset="0"/>
              </a:rPr>
              <a:t>16. </a:t>
            </a:r>
            <a:r>
              <a:rPr lang="en-US" sz="3200" dirty="0" smtClean="0">
                <a:latin typeface="Garamond" pitchFamily="18" charset="0"/>
              </a:rPr>
              <a:t>“</a:t>
            </a:r>
            <a:r>
              <a:rPr lang="en-US" sz="3200" dirty="0">
                <a:latin typeface="Garamond" pitchFamily="18" charset="0"/>
              </a:rPr>
              <a:t>The night was clear and frosty, all ebony of shadow and silver of snowy slope; big stars were shining over the silent fields; here and there the dark pointed firs stood up with snow powdering their branches and the wind whistling through them.” </a:t>
            </a:r>
            <a:r>
              <a:rPr lang="en-US" sz="3200" dirty="0" smtClean="0">
                <a:latin typeface="Garamond" pitchFamily="18" charset="0"/>
              </a:rPr>
              <a:t/>
            </a:r>
            <a:br>
              <a:rPr lang="en-US" sz="3200" dirty="0" smtClean="0">
                <a:latin typeface="Garamond" pitchFamily="18" charset="0"/>
              </a:rPr>
            </a:br>
            <a:r>
              <a:rPr lang="en-US" sz="3200" dirty="0" smtClean="0">
                <a:latin typeface="Garamond" pitchFamily="18" charset="0"/>
              </a:rPr>
              <a:t>- </a:t>
            </a:r>
            <a:r>
              <a:rPr lang="en-US" sz="3200" i="1" dirty="0" smtClean="0">
                <a:latin typeface="Garamond" pitchFamily="18" charset="0"/>
              </a:rPr>
              <a:t>Anne </a:t>
            </a:r>
            <a:r>
              <a:rPr lang="en-US" sz="3200" i="1" dirty="0">
                <a:latin typeface="Garamond" pitchFamily="18" charset="0"/>
              </a:rPr>
              <a:t>of Green Gables </a:t>
            </a:r>
            <a:r>
              <a:rPr lang="en-US" sz="3200" dirty="0">
                <a:latin typeface="Garamond" pitchFamily="18" charset="0"/>
              </a:rPr>
              <a:t>by Lucy Maud Montgomery </a:t>
            </a:r>
            <a:endParaRPr lang="en-US" sz="22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Explicit 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Implicit 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Imagery</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Hyperbole</a:t>
            </a:r>
            <a:endParaRPr lang="en-US" dirty="0">
              <a:latin typeface="Garamond" pitchFamily="18" charset="0"/>
            </a:endParaRPr>
          </a:p>
        </p:txBody>
      </p:sp>
    </p:spTree>
    <p:extLst>
      <p:ext uri="{BB962C8B-B14F-4D97-AF65-F5344CB8AC3E}">
        <p14:creationId xmlns:p14="http://schemas.microsoft.com/office/powerpoint/2010/main" val="2549009963"/>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657600"/>
          </a:xfrm>
          <a:noFill/>
        </p:spPr>
        <p:txBody>
          <a:bodyPr>
            <a:normAutofit/>
          </a:bodyPr>
          <a:lstStyle/>
          <a:p>
            <a:pPr algn="l"/>
            <a:r>
              <a:rPr lang="en-US" sz="3600" dirty="0" smtClean="0">
                <a:latin typeface="Garamond" pitchFamily="18" charset="0"/>
              </a:rPr>
              <a:t>17. </a:t>
            </a:r>
            <a:r>
              <a:rPr lang="en-US" sz="3200" u="sng" dirty="0" smtClean="0">
                <a:latin typeface="Garamond" pitchFamily="18" charset="0"/>
              </a:rPr>
              <a:t>“</a:t>
            </a:r>
            <a:r>
              <a:rPr lang="en-US" sz="3200" u="sng" dirty="0">
                <a:latin typeface="Garamond" pitchFamily="18" charset="0"/>
              </a:rPr>
              <a:t>Anne always remembered the silvery, peaceful beauty and fragrant calm of that night. </a:t>
            </a:r>
            <a:r>
              <a:rPr lang="en-US" sz="3200" dirty="0">
                <a:latin typeface="Garamond" pitchFamily="18" charset="0"/>
              </a:rPr>
              <a:t>It was the last night before sorrow touched her life; and no life is ever quite the same again when once that </a:t>
            </a:r>
            <a:r>
              <a:rPr lang="en-US" sz="3200" u="sng" dirty="0">
                <a:latin typeface="Garamond" pitchFamily="18" charset="0"/>
              </a:rPr>
              <a:t>cold, sanctifying touch </a:t>
            </a:r>
            <a:r>
              <a:rPr lang="en-US" sz="3200" dirty="0">
                <a:latin typeface="Garamond" pitchFamily="18" charset="0"/>
              </a:rPr>
              <a:t>has been laid upon it</a:t>
            </a:r>
            <a:r>
              <a:rPr lang="en-US" sz="3200" dirty="0" smtClean="0">
                <a:latin typeface="Garamond" pitchFamily="18" charset="0"/>
              </a:rPr>
              <a:t>.”</a:t>
            </a:r>
            <a:br>
              <a:rPr lang="en-US" sz="3200" dirty="0" smtClean="0">
                <a:latin typeface="Garamond" pitchFamily="18" charset="0"/>
              </a:rPr>
            </a:br>
            <a:r>
              <a:rPr lang="en-US" sz="3200" dirty="0" smtClean="0">
                <a:latin typeface="Garamond" pitchFamily="18" charset="0"/>
              </a:rPr>
              <a:t>- </a:t>
            </a:r>
            <a:r>
              <a:rPr lang="en-US" sz="3200" i="1" dirty="0" smtClean="0">
                <a:latin typeface="Garamond" pitchFamily="18" charset="0"/>
              </a:rPr>
              <a:t>Anne </a:t>
            </a:r>
            <a:r>
              <a:rPr lang="en-US" sz="3200" i="1" dirty="0">
                <a:latin typeface="Garamond" pitchFamily="18" charset="0"/>
              </a:rPr>
              <a:t>of Green Gables </a:t>
            </a:r>
            <a:r>
              <a:rPr lang="en-US" sz="3200" dirty="0">
                <a:latin typeface="Garamond" pitchFamily="18" charset="0"/>
              </a:rPr>
              <a:t>by Lucy Maud Montgomery</a:t>
            </a:r>
            <a:endParaRPr lang="en-US" sz="22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Personification</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Implicit 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Imagery</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Foreshadowing</a:t>
            </a:r>
            <a:endParaRPr lang="en-US" dirty="0">
              <a:latin typeface="Garamond" pitchFamily="18" charset="0"/>
            </a:endParaRPr>
          </a:p>
        </p:txBody>
      </p:sp>
    </p:spTree>
    <p:extLst>
      <p:ext uri="{BB962C8B-B14F-4D97-AF65-F5344CB8AC3E}">
        <p14:creationId xmlns:p14="http://schemas.microsoft.com/office/powerpoint/2010/main" val="1382544177"/>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3657600"/>
          </a:xfrm>
          <a:noFill/>
        </p:spPr>
        <p:txBody>
          <a:bodyPr>
            <a:normAutofit/>
          </a:bodyPr>
          <a:lstStyle/>
          <a:p>
            <a:pPr algn="l"/>
            <a:r>
              <a:rPr lang="en-US" sz="3600" dirty="0" smtClean="0">
                <a:latin typeface="Garamond" pitchFamily="18" charset="0"/>
              </a:rPr>
              <a:t>18. </a:t>
            </a:r>
            <a:r>
              <a:rPr lang="en-US" sz="3200" dirty="0" smtClean="0">
                <a:latin typeface="Garamond" pitchFamily="18" charset="0"/>
              </a:rPr>
              <a:t>“</a:t>
            </a:r>
            <a:r>
              <a:rPr lang="en-US" sz="3200" dirty="0">
                <a:latin typeface="Garamond" pitchFamily="18" charset="0"/>
              </a:rPr>
              <a:t>Anne always remembered the silvery, peaceful beauty and fragrant calm of that night. </a:t>
            </a:r>
            <a:r>
              <a:rPr lang="en-US" sz="3200" u="sng" dirty="0">
                <a:latin typeface="Garamond" pitchFamily="18" charset="0"/>
              </a:rPr>
              <a:t>It was the last night before sorrow touched her life</a:t>
            </a:r>
            <a:r>
              <a:rPr lang="en-US" sz="3200" dirty="0">
                <a:latin typeface="Garamond" pitchFamily="18" charset="0"/>
              </a:rPr>
              <a:t>; and no life is ever quite the same again when once </a:t>
            </a:r>
            <a:r>
              <a:rPr lang="en-US" sz="3200" u="sng" dirty="0">
                <a:latin typeface="Garamond" pitchFamily="18" charset="0"/>
              </a:rPr>
              <a:t>that cold, sanctifying touch has been laid upon it</a:t>
            </a:r>
            <a:r>
              <a:rPr lang="en-US" sz="3200" dirty="0" smtClean="0">
                <a:latin typeface="Garamond" pitchFamily="18" charset="0"/>
              </a:rPr>
              <a:t>.”</a:t>
            </a:r>
            <a:br>
              <a:rPr lang="en-US" sz="3200" dirty="0" smtClean="0">
                <a:latin typeface="Garamond" pitchFamily="18" charset="0"/>
              </a:rPr>
            </a:br>
            <a:r>
              <a:rPr lang="en-US" sz="3200" dirty="0" smtClean="0">
                <a:latin typeface="Garamond" pitchFamily="18" charset="0"/>
              </a:rPr>
              <a:t>- </a:t>
            </a:r>
            <a:r>
              <a:rPr lang="en-US" sz="3200" i="1" dirty="0" smtClean="0">
                <a:latin typeface="Garamond" pitchFamily="18" charset="0"/>
              </a:rPr>
              <a:t>Anne </a:t>
            </a:r>
            <a:r>
              <a:rPr lang="en-US" sz="3200" i="1" dirty="0">
                <a:latin typeface="Garamond" pitchFamily="18" charset="0"/>
              </a:rPr>
              <a:t>of Green Gables </a:t>
            </a:r>
            <a:r>
              <a:rPr lang="en-US" sz="3200" dirty="0">
                <a:latin typeface="Garamond" pitchFamily="18" charset="0"/>
              </a:rPr>
              <a:t>by Lucy Maud Montgomery</a:t>
            </a:r>
            <a:endParaRPr lang="en-US" sz="22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Personification</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Implicit 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Imagery</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Foreshadowing</a:t>
            </a:r>
            <a:endParaRPr lang="en-US" dirty="0">
              <a:latin typeface="Garamond" pitchFamily="18" charset="0"/>
            </a:endParaRPr>
          </a:p>
        </p:txBody>
      </p:sp>
    </p:spTree>
    <p:extLst>
      <p:ext uri="{BB962C8B-B14F-4D97-AF65-F5344CB8AC3E}">
        <p14:creationId xmlns:p14="http://schemas.microsoft.com/office/powerpoint/2010/main" val="13798973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657600"/>
          </a:xfrm>
          <a:noFill/>
        </p:spPr>
        <p:txBody>
          <a:bodyPr>
            <a:normAutofit/>
          </a:bodyPr>
          <a:lstStyle/>
          <a:p>
            <a:pPr algn="l"/>
            <a:r>
              <a:rPr lang="en-US" sz="3600" dirty="0" smtClean="0">
                <a:latin typeface="Garamond" pitchFamily="18" charset="0"/>
              </a:rPr>
              <a:t>19. </a:t>
            </a:r>
            <a:r>
              <a:rPr lang="en-US" sz="3200" dirty="0" smtClean="0">
                <a:latin typeface="Garamond" pitchFamily="18" charset="0"/>
              </a:rPr>
              <a:t>“</a:t>
            </a:r>
            <a:r>
              <a:rPr lang="en-US" sz="3200" dirty="0">
                <a:latin typeface="Garamond" pitchFamily="18" charset="0"/>
              </a:rPr>
              <a:t>All the world's a stage,</a:t>
            </a:r>
            <a:br>
              <a:rPr lang="en-US" sz="3200" dirty="0">
                <a:latin typeface="Garamond" pitchFamily="18" charset="0"/>
              </a:rPr>
            </a:br>
            <a:r>
              <a:rPr lang="en-US" sz="3200" dirty="0">
                <a:latin typeface="Garamond" pitchFamily="18" charset="0"/>
              </a:rPr>
              <a:t>And all the men and women merely players;</a:t>
            </a:r>
            <a:br>
              <a:rPr lang="en-US" sz="3200" dirty="0">
                <a:latin typeface="Garamond" pitchFamily="18" charset="0"/>
              </a:rPr>
            </a:br>
            <a:r>
              <a:rPr lang="en-US" sz="3200" dirty="0">
                <a:latin typeface="Garamond" pitchFamily="18" charset="0"/>
              </a:rPr>
              <a:t>They have their exits and their entrances;</a:t>
            </a:r>
            <a:br>
              <a:rPr lang="en-US" sz="3200" dirty="0">
                <a:latin typeface="Garamond" pitchFamily="18" charset="0"/>
              </a:rPr>
            </a:br>
            <a:r>
              <a:rPr lang="en-US" sz="3200" dirty="0">
                <a:latin typeface="Garamond" pitchFamily="18" charset="0"/>
              </a:rPr>
              <a:t>And one man in his time plays many </a:t>
            </a:r>
            <a:r>
              <a:rPr lang="en-US" sz="3200" dirty="0" smtClean="0">
                <a:latin typeface="Garamond" pitchFamily="18" charset="0"/>
              </a:rPr>
              <a:t>parts.” </a:t>
            </a:r>
            <a:br>
              <a:rPr lang="en-US" sz="3200" dirty="0" smtClean="0">
                <a:latin typeface="Garamond" pitchFamily="18" charset="0"/>
              </a:rPr>
            </a:br>
            <a:r>
              <a:rPr lang="en-US" sz="3200" dirty="0" smtClean="0">
                <a:latin typeface="Garamond" pitchFamily="18" charset="0"/>
              </a:rPr>
              <a:t>- </a:t>
            </a:r>
            <a:r>
              <a:rPr lang="en-US" sz="3200" i="1" dirty="0" smtClean="0">
                <a:latin typeface="Garamond" pitchFamily="18" charset="0"/>
              </a:rPr>
              <a:t>As </a:t>
            </a:r>
            <a:r>
              <a:rPr lang="en-US" sz="3200" i="1" dirty="0">
                <a:latin typeface="Garamond" pitchFamily="18" charset="0"/>
              </a:rPr>
              <a:t>You Like It </a:t>
            </a:r>
            <a:r>
              <a:rPr lang="en-US" sz="3200" dirty="0">
                <a:latin typeface="Garamond" pitchFamily="18" charset="0"/>
              </a:rPr>
              <a:t>by William Shakespeare </a:t>
            </a:r>
            <a:br>
              <a:rPr lang="en-US" sz="3200" dirty="0">
                <a:latin typeface="Garamond" pitchFamily="18" charset="0"/>
              </a:rPr>
            </a:br>
            <a:endParaRPr lang="en-US" sz="22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Oxymoron</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Personification</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Hyperbole</a:t>
            </a:r>
            <a:endParaRPr lang="en-US" dirty="0">
              <a:latin typeface="Garamond" pitchFamily="18" charset="0"/>
            </a:endParaRPr>
          </a:p>
        </p:txBody>
      </p:sp>
    </p:spTree>
    <p:extLst>
      <p:ext uri="{BB962C8B-B14F-4D97-AF65-F5344CB8AC3E}">
        <p14:creationId xmlns:p14="http://schemas.microsoft.com/office/powerpoint/2010/main" val="243506105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noFill/>
        </p:spPr>
        <p:txBody>
          <a:bodyPr/>
          <a:lstStyle/>
          <a:p>
            <a:r>
              <a:rPr lang="en-US" dirty="0" smtClean="0">
                <a:latin typeface="Copperplate Gothic Bold" pitchFamily="34" charset="0"/>
              </a:rPr>
              <a:t>Metaphor</a:t>
            </a:r>
            <a:endParaRPr lang="en-US" dirty="0">
              <a:latin typeface="Copperplate Gothic Bold" pitchFamily="34" charset="0"/>
            </a:endParaRPr>
          </a:p>
        </p:txBody>
      </p:sp>
      <p:sp>
        <p:nvSpPr>
          <p:cNvPr id="3" name="Content Placeholder 2"/>
          <p:cNvSpPr>
            <a:spLocks noGrp="1"/>
          </p:cNvSpPr>
          <p:nvPr>
            <p:ph idx="1"/>
          </p:nvPr>
        </p:nvSpPr>
        <p:spPr>
          <a:xfrm>
            <a:off x="457200" y="1371600"/>
            <a:ext cx="8229600" cy="5257800"/>
          </a:xfrm>
        </p:spPr>
        <p:txBody>
          <a:bodyPr>
            <a:normAutofit lnSpcReduction="10000"/>
          </a:bodyPr>
          <a:lstStyle/>
          <a:p>
            <a:r>
              <a:rPr lang="en-US" dirty="0" smtClean="0">
                <a:solidFill>
                  <a:srgbClr val="FFFFFF"/>
                </a:solidFill>
              </a:rPr>
              <a:t>Comparison between two things (usually one abstract and one concrete) in order to provide more detail, description, understanding about one of them</a:t>
            </a:r>
          </a:p>
          <a:p>
            <a:pPr lvl="1"/>
            <a:r>
              <a:rPr lang="en-US" i="1" dirty="0" smtClean="0">
                <a:solidFill>
                  <a:srgbClr val="FFFFFF"/>
                </a:solidFill>
              </a:rPr>
              <a:t>He is an ox.</a:t>
            </a:r>
          </a:p>
          <a:p>
            <a:pPr lvl="1"/>
            <a:r>
              <a:rPr lang="en-US" i="1" dirty="0" smtClean="0">
                <a:solidFill>
                  <a:srgbClr val="FFFFFF"/>
                </a:solidFill>
              </a:rPr>
              <a:t>Love is a pair of wings.</a:t>
            </a:r>
          </a:p>
          <a:p>
            <a:r>
              <a:rPr lang="en-US" u="sng" dirty="0" smtClean="0">
                <a:solidFill>
                  <a:srgbClr val="FFFFFF"/>
                </a:solidFill>
              </a:rPr>
              <a:t>Explicit metaphor- </a:t>
            </a:r>
            <a:r>
              <a:rPr lang="en-US" dirty="0" smtClean="0">
                <a:solidFill>
                  <a:srgbClr val="FFFFFF"/>
                </a:solidFill>
              </a:rPr>
              <a:t>directly stated comparison</a:t>
            </a:r>
          </a:p>
          <a:p>
            <a:pPr lvl="1"/>
            <a:r>
              <a:rPr lang="en-US" dirty="0" smtClean="0">
                <a:solidFill>
                  <a:srgbClr val="FFFFFF"/>
                </a:solidFill>
              </a:rPr>
              <a:t>The thief is a snake in the night. </a:t>
            </a:r>
          </a:p>
          <a:p>
            <a:r>
              <a:rPr lang="en-US" u="sng" dirty="0" smtClean="0">
                <a:solidFill>
                  <a:srgbClr val="FFFFFF"/>
                </a:solidFill>
              </a:rPr>
              <a:t>Implied metaphor- </a:t>
            </a:r>
            <a:r>
              <a:rPr lang="en-US" dirty="0" smtClean="0">
                <a:solidFill>
                  <a:srgbClr val="FFFFFF"/>
                </a:solidFill>
              </a:rPr>
              <a:t>not directly stated</a:t>
            </a:r>
          </a:p>
          <a:p>
            <a:pPr lvl="1"/>
            <a:r>
              <a:rPr lang="en-US" dirty="0">
                <a:solidFill>
                  <a:srgbClr val="FFFFFF"/>
                </a:solidFill>
              </a:rPr>
              <a:t>Slithering through the night, </a:t>
            </a:r>
            <a:r>
              <a:rPr lang="en-US" dirty="0" smtClean="0">
                <a:solidFill>
                  <a:srgbClr val="FFFFFF"/>
                </a:solidFill>
              </a:rPr>
              <a:t>the thief scaled the walls and slid between the window sills.</a:t>
            </a:r>
            <a:endParaRPr lang="en-US" dirty="0">
              <a:solidFill>
                <a:srgbClr val="FFFFFF"/>
              </a:solidFill>
            </a:endParaRPr>
          </a:p>
        </p:txBody>
      </p:sp>
    </p:spTree>
    <p:extLst>
      <p:ext uri="{BB962C8B-B14F-4D97-AF65-F5344CB8AC3E}">
        <p14:creationId xmlns:p14="http://schemas.microsoft.com/office/powerpoint/2010/main" val="422678939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3657600"/>
          </a:xfrm>
          <a:noFill/>
        </p:spPr>
        <p:txBody>
          <a:bodyPr>
            <a:normAutofit/>
          </a:bodyPr>
          <a:lstStyle/>
          <a:p>
            <a:pPr algn="l"/>
            <a:r>
              <a:rPr lang="en-US" sz="3600" dirty="0" smtClean="0">
                <a:latin typeface="Garamond" pitchFamily="18" charset="0"/>
              </a:rPr>
              <a:t>20. </a:t>
            </a:r>
            <a:r>
              <a:rPr lang="en-US" sz="3200" dirty="0" smtClean="0">
                <a:latin typeface="Garamond" pitchFamily="18" charset="0"/>
              </a:rPr>
              <a:t>“</a:t>
            </a:r>
            <a:r>
              <a:rPr lang="en-US" sz="3200" dirty="0">
                <a:latin typeface="Garamond" pitchFamily="18" charset="0"/>
              </a:rPr>
              <a:t>She well knew the great architectural secret of decorating her constructions, and never condescended to construct a decoration</a:t>
            </a:r>
            <a:r>
              <a:rPr lang="en-US" sz="3200" dirty="0" smtClean="0">
                <a:latin typeface="Garamond" pitchFamily="18" charset="0"/>
              </a:rPr>
              <a:t>.”</a:t>
            </a:r>
            <a:br>
              <a:rPr lang="en-US" sz="3200" dirty="0" smtClean="0">
                <a:latin typeface="Garamond" pitchFamily="18" charset="0"/>
              </a:rPr>
            </a:br>
            <a:r>
              <a:rPr lang="en-US" sz="3200" dirty="0" smtClean="0">
                <a:latin typeface="Garamond" pitchFamily="18" charset="0"/>
              </a:rPr>
              <a:t>- </a:t>
            </a:r>
            <a:r>
              <a:rPr lang="en-US" sz="3200" i="1" dirty="0" err="1" smtClean="0">
                <a:latin typeface="Garamond" pitchFamily="18" charset="0"/>
              </a:rPr>
              <a:t>Barchester</a:t>
            </a:r>
            <a:r>
              <a:rPr lang="en-US" sz="3200" i="1" dirty="0" smtClean="0">
                <a:latin typeface="Garamond" pitchFamily="18" charset="0"/>
              </a:rPr>
              <a:t> </a:t>
            </a:r>
            <a:r>
              <a:rPr lang="en-US" sz="3200" i="1" dirty="0">
                <a:latin typeface="Garamond" pitchFamily="18" charset="0"/>
              </a:rPr>
              <a:t>Towers </a:t>
            </a:r>
            <a:r>
              <a:rPr lang="en-US" sz="3200" dirty="0">
                <a:latin typeface="Garamond" pitchFamily="18" charset="0"/>
              </a:rPr>
              <a:t>by Anthony Trollope  </a:t>
            </a:r>
            <a:br>
              <a:rPr lang="en-US" sz="3200" dirty="0">
                <a:latin typeface="Garamond" pitchFamily="18" charset="0"/>
              </a:rPr>
            </a:br>
            <a:endParaRPr lang="en-US" sz="22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Oxymoron</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Simile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Personification</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Paradox</a:t>
            </a:r>
            <a:endParaRPr lang="en-US" dirty="0">
              <a:latin typeface="Garamond" pitchFamily="18" charset="0"/>
            </a:endParaRPr>
          </a:p>
        </p:txBody>
      </p:sp>
    </p:spTree>
    <p:extLst>
      <p:ext uri="{BB962C8B-B14F-4D97-AF65-F5344CB8AC3E}">
        <p14:creationId xmlns:p14="http://schemas.microsoft.com/office/powerpoint/2010/main" val="3316400534"/>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86200"/>
          </a:xfrm>
          <a:noFill/>
        </p:spPr>
        <p:txBody>
          <a:bodyPr>
            <a:noAutofit/>
          </a:bodyPr>
          <a:lstStyle/>
          <a:p>
            <a:pPr algn="l"/>
            <a:r>
              <a:rPr lang="en-US" sz="2400" dirty="0" smtClean="0">
                <a:latin typeface="Garamond" pitchFamily="18" charset="0"/>
              </a:rPr>
              <a:t>21. “</a:t>
            </a:r>
            <a:r>
              <a:rPr lang="en-US" sz="2400" u="sng" dirty="0">
                <a:latin typeface="Garamond" pitchFamily="18" charset="0"/>
              </a:rPr>
              <a:t>But the moon came slowly up in all her gentle glory, and the stars looked out</a:t>
            </a:r>
            <a:r>
              <a:rPr lang="en-US" sz="2400" dirty="0">
                <a:latin typeface="Garamond" pitchFamily="18" charset="0"/>
              </a:rPr>
              <a:t>, and through the small compass of the grated window, as through the narrow crevice of one good deed in a murky life of guilt, </a:t>
            </a:r>
            <a:r>
              <a:rPr lang="en-US" sz="2400" u="sng" dirty="0">
                <a:latin typeface="Garamond" pitchFamily="18" charset="0"/>
              </a:rPr>
              <a:t>the face of Heaven shone bright and merciful</a:t>
            </a:r>
            <a:r>
              <a:rPr lang="en-US" sz="2400" dirty="0">
                <a:latin typeface="Garamond" pitchFamily="18" charset="0"/>
              </a:rPr>
              <a:t>. He raised his head; gazed upward </a:t>
            </a:r>
            <a:r>
              <a:rPr lang="en-US" sz="2400" u="sng" dirty="0">
                <a:latin typeface="Garamond" pitchFamily="18" charset="0"/>
              </a:rPr>
              <a:t>at the quiet sky, which seemed to smile upon the earth in sadness, as if the night, more thoughtful than the day, looked down in sorrow on the sufferings and evil deeds of men</a:t>
            </a:r>
            <a:r>
              <a:rPr lang="en-US" sz="2400" dirty="0">
                <a:latin typeface="Garamond" pitchFamily="18" charset="0"/>
              </a:rPr>
              <a:t>; and felt its peace sink deep into his heart.” </a:t>
            </a:r>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 </a:t>
            </a:r>
            <a:r>
              <a:rPr lang="en-US" sz="2400" i="1" dirty="0" smtClean="0">
                <a:latin typeface="Garamond" pitchFamily="18" charset="0"/>
              </a:rPr>
              <a:t>Barnaby </a:t>
            </a:r>
            <a:r>
              <a:rPr lang="en-US" sz="2400" i="1" dirty="0" err="1">
                <a:latin typeface="Garamond" pitchFamily="18" charset="0"/>
              </a:rPr>
              <a:t>Rudge</a:t>
            </a:r>
            <a:r>
              <a:rPr lang="en-US" sz="2400" i="1" dirty="0">
                <a:latin typeface="Garamond" pitchFamily="18" charset="0"/>
              </a:rPr>
              <a:t> </a:t>
            </a:r>
            <a:r>
              <a:rPr lang="en-US" sz="2400" dirty="0">
                <a:latin typeface="Garamond" pitchFamily="18" charset="0"/>
              </a:rPr>
              <a:t>by Charles Dickens   </a:t>
            </a:r>
            <a:br>
              <a:rPr lang="en-US" sz="2400" dirty="0">
                <a:latin typeface="Garamond" pitchFamily="18" charset="0"/>
              </a:rPr>
            </a:br>
            <a:endParaRPr lang="en-US" sz="24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Foreshadowing</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Imagery</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Personification</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Metaphor</a:t>
            </a:r>
            <a:endParaRPr lang="en-US" dirty="0">
              <a:latin typeface="Garamond" pitchFamily="18" charset="0"/>
            </a:endParaRPr>
          </a:p>
        </p:txBody>
      </p:sp>
    </p:spTree>
    <p:extLst>
      <p:ext uri="{BB962C8B-B14F-4D97-AF65-F5344CB8AC3E}">
        <p14:creationId xmlns:p14="http://schemas.microsoft.com/office/powerpoint/2010/main" val="187958612"/>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86200"/>
          </a:xfrm>
          <a:noFill/>
        </p:spPr>
        <p:txBody>
          <a:bodyPr>
            <a:noAutofit/>
          </a:bodyPr>
          <a:lstStyle/>
          <a:p>
            <a:pPr algn="l"/>
            <a:r>
              <a:rPr lang="en-US" sz="2400" dirty="0" smtClean="0">
                <a:latin typeface="Garamond" pitchFamily="18" charset="0"/>
              </a:rPr>
              <a:t>22. “</a:t>
            </a:r>
            <a:r>
              <a:rPr lang="en-US" sz="2400" dirty="0">
                <a:latin typeface="Garamond" pitchFamily="18" charset="0"/>
              </a:rPr>
              <a:t>But the moon </a:t>
            </a:r>
            <a:r>
              <a:rPr lang="en-US" sz="2400" u="sng" dirty="0">
                <a:latin typeface="Garamond" pitchFamily="18" charset="0"/>
              </a:rPr>
              <a:t>came slowly up in all her gentle glory</a:t>
            </a:r>
            <a:r>
              <a:rPr lang="en-US" sz="2400" dirty="0">
                <a:latin typeface="Garamond" pitchFamily="18" charset="0"/>
              </a:rPr>
              <a:t>, and the stars looked out, </a:t>
            </a:r>
            <a:r>
              <a:rPr lang="en-US" sz="2400" u="sng" dirty="0">
                <a:latin typeface="Garamond" pitchFamily="18" charset="0"/>
              </a:rPr>
              <a:t>and through the small compass of the grated window</a:t>
            </a:r>
            <a:r>
              <a:rPr lang="en-US" sz="2400" dirty="0">
                <a:latin typeface="Garamond" pitchFamily="18" charset="0"/>
              </a:rPr>
              <a:t>, as through the narrow crevice of one good deed in a murky life of guilt, the face of Heaven </a:t>
            </a:r>
            <a:r>
              <a:rPr lang="en-US" sz="2400" u="sng" dirty="0">
                <a:latin typeface="Garamond" pitchFamily="18" charset="0"/>
              </a:rPr>
              <a:t>shone bright and merciful</a:t>
            </a:r>
            <a:r>
              <a:rPr lang="en-US" sz="2400" dirty="0">
                <a:latin typeface="Garamond" pitchFamily="18" charset="0"/>
              </a:rPr>
              <a:t>. He raised his head; gazed upward at the </a:t>
            </a:r>
            <a:r>
              <a:rPr lang="en-US" sz="2400" u="sng" dirty="0">
                <a:latin typeface="Garamond" pitchFamily="18" charset="0"/>
              </a:rPr>
              <a:t>quiet sky</a:t>
            </a:r>
            <a:r>
              <a:rPr lang="en-US" sz="2400" dirty="0">
                <a:latin typeface="Garamond" pitchFamily="18" charset="0"/>
              </a:rPr>
              <a:t>, which seemed to </a:t>
            </a:r>
            <a:r>
              <a:rPr lang="en-US" sz="2400" u="sng" dirty="0">
                <a:latin typeface="Garamond" pitchFamily="18" charset="0"/>
              </a:rPr>
              <a:t>smile upon the earth in sadness</a:t>
            </a:r>
            <a:r>
              <a:rPr lang="en-US" sz="2400" dirty="0">
                <a:latin typeface="Garamond" pitchFamily="18" charset="0"/>
              </a:rPr>
              <a:t>, as if the night, more thoughtful than the day, looked down in </a:t>
            </a:r>
            <a:r>
              <a:rPr lang="en-US" sz="2400" u="sng" dirty="0">
                <a:latin typeface="Garamond" pitchFamily="18" charset="0"/>
              </a:rPr>
              <a:t>sorrow on the sufferings and evil deeds of men</a:t>
            </a:r>
            <a:r>
              <a:rPr lang="en-US" sz="2400" dirty="0">
                <a:latin typeface="Garamond" pitchFamily="18" charset="0"/>
              </a:rPr>
              <a:t>; and felt its </a:t>
            </a:r>
            <a:r>
              <a:rPr lang="en-US" sz="2400" u="sng" dirty="0">
                <a:latin typeface="Garamond" pitchFamily="18" charset="0"/>
              </a:rPr>
              <a:t>peace sink deep into his heart</a:t>
            </a:r>
            <a:r>
              <a:rPr lang="en-US" sz="2400" dirty="0">
                <a:latin typeface="Garamond" pitchFamily="18" charset="0"/>
              </a:rPr>
              <a:t>.” </a:t>
            </a:r>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 </a:t>
            </a:r>
            <a:r>
              <a:rPr lang="en-US" sz="2400" i="1" dirty="0" smtClean="0">
                <a:latin typeface="Garamond" pitchFamily="18" charset="0"/>
              </a:rPr>
              <a:t>Barnaby </a:t>
            </a:r>
            <a:r>
              <a:rPr lang="en-US" sz="2400" i="1" dirty="0" err="1">
                <a:latin typeface="Garamond" pitchFamily="18" charset="0"/>
              </a:rPr>
              <a:t>Rudge</a:t>
            </a:r>
            <a:r>
              <a:rPr lang="en-US" sz="2400" i="1" dirty="0">
                <a:latin typeface="Garamond" pitchFamily="18" charset="0"/>
              </a:rPr>
              <a:t> </a:t>
            </a:r>
            <a:r>
              <a:rPr lang="en-US" sz="2400" dirty="0">
                <a:latin typeface="Garamond" pitchFamily="18" charset="0"/>
              </a:rPr>
              <a:t>by Charles Dickens   </a:t>
            </a:r>
            <a:br>
              <a:rPr lang="en-US" sz="2400" dirty="0">
                <a:latin typeface="Garamond" pitchFamily="18" charset="0"/>
              </a:rPr>
            </a:br>
            <a:endParaRPr lang="en-US" sz="24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Foreshadowing</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Imagery</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Personification</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Metaphor</a:t>
            </a:r>
            <a:endParaRPr lang="en-US" dirty="0">
              <a:latin typeface="Garamond" pitchFamily="18" charset="0"/>
            </a:endParaRPr>
          </a:p>
        </p:txBody>
      </p:sp>
    </p:spTree>
    <p:extLst>
      <p:ext uri="{BB962C8B-B14F-4D97-AF65-F5344CB8AC3E}">
        <p14:creationId xmlns:p14="http://schemas.microsoft.com/office/powerpoint/2010/main" val="2119124704"/>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86200"/>
          </a:xfrm>
          <a:noFill/>
        </p:spPr>
        <p:txBody>
          <a:bodyPr>
            <a:noAutofit/>
          </a:bodyPr>
          <a:lstStyle/>
          <a:p>
            <a:pPr algn="l"/>
            <a:r>
              <a:rPr lang="en-US" sz="2400" dirty="0" smtClean="0">
                <a:latin typeface="Garamond" pitchFamily="18" charset="0"/>
              </a:rPr>
              <a:t>23</a:t>
            </a:r>
            <a:r>
              <a:rPr lang="en-US" sz="2400" dirty="0">
                <a:latin typeface="Garamond" pitchFamily="18" charset="0"/>
              </a:rPr>
              <a:t>. </a:t>
            </a:r>
            <a:r>
              <a:rPr lang="en-US" sz="3200" dirty="0" smtClean="0">
                <a:latin typeface="Garamond" pitchFamily="18" charset="0"/>
              </a:rPr>
              <a:t>“</a:t>
            </a:r>
            <a:r>
              <a:rPr lang="en-US" sz="3200" dirty="0">
                <a:latin typeface="Garamond" pitchFamily="18" charset="0"/>
              </a:rPr>
              <a:t>Beauty is only to be admired, only to be loved-to be harvested carefully and then flung at a chosen lover like a gift of roses.” </a:t>
            </a:r>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 </a:t>
            </a:r>
            <a:r>
              <a:rPr lang="en-US" sz="2400" i="1" dirty="0" smtClean="0">
                <a:latin typeface="Garamond" pitchFamily="18" charset="0"/>
              </a:rPr>
              <a:t>The </a:t>
            </a:r>
            <a:r>
              <a:rPr lang="en-US" sz="2400" i="1" dirty="0">
                <a:latin typeface="Garamond" pitchFamily="18" charset="0"/>
              </a:rPr>
              <a:t>Beautiful and Damned </a:t>
            </a:r>
            <a:r>
              <a:rPr lang="en-US" sz="2400" dirty="0">
                <a:latin typeface="Garamond" pitchFamily="18" charset="0"/>
              </a:rPr>
              <a:t>by F. Scott Fitzgerald    </a:t>
            </a:r>
            <a:br>
              <a:rPr lang="en-US" sz="2400" dirty="0">
                <a:latin typeface="Garamond" pitchFamily="18" charset="0"/>
              </a:rPr>
            </a:br>
            <a:endParaRPr lang="en-US" sz="24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Simile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Foreshadowing</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Oxymoron</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Hyperbole</a:t>
            </a:r>
            <a:endParaRPr lang="en-US" dirty="0">
              <a:latin typeface="Garamond" pitchFamily="18" charset="0"/>
            </a:endParaRPr>
          </a:p>
        </p:txBody>
      </p:sp>
    </p:spTree>
    <p:extLst>
      <p:ext uri="{BB962C8B-B14F-4D97-AF65-F5344CB8AC3E}">
        <p14:creationId xmlns:p14="http://schemas.microsoft.com/office/powerpoint/2010/main" val="270312758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3886200"/>
          </a:xfrm>
          <a:noFill/>
        </p:spPr>
        <p:txBody>
          <a:bodyPr>
            <a:noAutofit/>
          </a:bodyPr>
          <a:lstStyle/>
          <a:p>
            <a:pPr algn="l"/>
            <a:r>
              <a:rPr lang="en-US" sz="3200" dirty="0" smtClean="0">
                <a:latin typeface="Garamond" pitchFamily="18" charset="0"/>
              </a:rPr>
              <a:t>24</a:t>
            </a:r>
            <a:r>
              <a:rPr lang="en-US" sz="3200" dirty="0">
                <a:latin typeface="Garamond" pitchFamily="18" charset="0"/>
              </a:rPr>
              <a:t>. </a:t>
            </a:r>
            <a:r>
              <a:rPr lang="en-US" sz="3200" dirty="0" smtClean="0">
                <a:latin typeface="Garamond" pitchFamily="18" charset="0"/>
              </a:rPr>
              <a:t>"</a:t>
            </a:r>
            <a:r>
              <a:rPr lang="en-US" sz="3200" dirty="0">
                <a:latin typeface="Garamond" pitchFamily="18" charset="0"/>
              </a:rPr>
              <a:t>The universe," he observed, "makes rather an indifferent parent, I am afraid." </a:t>
            </a:r>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 </a:t>
            </a:r>
            <a:r>
              <a:rPr lang="en-US" sz="2400" i="1" dirty="0" smtClean="0">
                <a:latin typeface="Garamond" pitchFamily="18" charset="0"/>
              </a:rPr>
              <a:t>Bleak </a:t>
            </a:r>
            <a:r>
              <a:rPr lang="en-US" sz="2400" i="1" dirty="0">
                <a:latin typeface="Garamond" pitchFamily="18" charset="0"/>
              </a:rPr>
              <a:t>House </a:t>
            </a:r>
            <a:r>
              <a:rPr lang="en-US" sz="2400" dirty="0">
                <a:latin typeface="Garamond" pitchFamily="18" charset="0"/>
              </a:rPr>
              <a:t>by Charles Dickens </a:t>
            </a:r>
            <a:br>
              <a:rPr lang="en-US" sz="2400" dirty="0">
                <a:latin typeface="Garamond" pitchFamily="18" charset="0"/>
              </a:rPr>
            </a:br>
            <a:endParaRPr lang="en-US" sz="24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Simile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Personification</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Hyperbole</a:t>
            </a:r>
            <a:endParaRPr lang="en-US" dirty="0">
              <a:latin typeface="Garamond" pitchFamily="18" charset="0"/>
            </a:endParaRPr>
          </a:p>
        </p:txBody>
      </p:sp>
    </p:spTree>
    <p:extLst>
      <p:ext uri="{BB962C8B-B14F-4D97-AF65-F5344CB8AC3E}">
        <p14:creationId xmlns:p14="http://schemas.microsoft.com/office/powerpoint/2010/main" val="147797829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86200"/>
          </a:xfrm>
          <a:noFill/>
        </p:spPr>
        <p:txBody>
          <a:bodyPr>
            <a:noAutofit/>
          </a:bodyPr>
          <a:lstStyle/>
          <a:p>
            <a:pPr algn="l"/>
            <a:r>
              <a:rPr lang="en-US" sz="3200" dirty="0" smtClean="0">
                <a:latin typeface="Garamond" pitchFamily="18" charset="0"/>
              </a:rPr>
              <a:t>25. </a:t>
            </a:r>
            <a:r>
              <a:rPr lang="en-US" sz="3200" dirty="0">
                <a:latin typeface="Garamond" pitchFamily="18" charset="0"/>
              </a:rPr>
              <a:t>“Around and around the house the leaves fall thick, but never fast, for they come circling down with a dead lightness that is </a:t>
            </a:r>
            <a:r>
              <a:rPr lang="en-US" sz="3200" dirty="0" err="1">
                <a:latin typeface="Garamond" pitchFamily="18" charset="0"/>
              </a:rPr>
              <a:t>sombre</a:t>
            </a:r>
            <a:r>
              <a:rPr lang="en-US" sz="3200" dirty="0">
                <a:latin typeface="Garamond" pitchFamily="18" charset="0"/>
              </a:rPr>
              <a:t> and slow.” </a:t>
            </a:r>
            <a:r>
              <a:rPr lang="en-US" sz="3200" dirty="0" smtClean="0">
                <a:latin typeface="Garamond" pitchFamily="18" charset="0"/>
              </a:rPr>
              <a:t/>
            </a:r>
            <a:br>
              <a:rPr lang="en-US" sz="3200" dirty="0" smtClean="0">
                <a:latin typeface="Garamond" pitchFamily="18" charset="0"/>
              </a:rPr>
            </a:br>
            <a:r>
              <a:rPr lang="en-US" sz="3200" dirty="0" smtClean="0">
                <a:latin typeface="Garamond" pitchFamily="18" charset="0"/>
              </a:rPr>
              <a:t>- </a:t>
            </a:r>
            <a:r>
              <a:rPr lang="en-US" sz="3200" i="1" dirty="0" smtClean="0">
                <a:latin typeface="Garamond" pitchFamily="18" charset="0"/>
              </a:rPr>
              <a:t>Bleak </a:t>
            </a:r>
            <a:r>
              <a:rPr lang="en-US" sz="3200" i="1" dirty="0">
                <a:latin typeface="Garamond" pitchFamily="18" charset="0"/>
              </a:rPr>
              <a:t>House</a:t>
            </a:r>
            <a:r>
              <a:rPr lang="en-US" sz="3200" dirty="0">
                <a:latin typeface="Garamond" pitchFamily="18" charset="0"/>
              </a:rPr>
              <a:t> by Charles Dickens </a:t>
            </a:r>
            <a:r>
              <a:rPr lang="en-US" sz="2400" dirty="0">
                <a:latin typeface="Garamond" pitchFamily="18" charset="0"/>
              </a:rPr>
              <a:t/>
            </a:r>
            <a:br>
              <a:rPr lang="en-US" sz="2400" dirty="0">
                <a:latin typeface="Garamond" pitchFamily="18" charset="0"/>
              </a:rPr>
            </a:br>
            <a:endParaRPr lang="en-US" sz="24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Imagery</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Personification</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Foreshadowing</a:t>
            </a:r>
            <a:endParaRPr lang="en-US" dirty="0">
              <a:latin typeface="Garamond" pitchFamily="18" charset="0"/>
            </a:endParaRPr>
          </a:p>
        </p:txBody>
      </p:sp>
    </p:spTree>
    <p:extLst>
      <p:ext uri="{BB962C8B-B14F-4D97-AF65-F5344CB8AC3E}">
        <p14:creationId xmlns:p14="http://schemas.microsoft.com/office/powerpoint/2010/main" val="2810778366"/>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229600" cy="3886200"/>
          </a:xfrm>
          <a:noFill/>
        </p:spPr>
        <p:txBody>
          <a:bodyPr>
            <a:noAutofit/>
          </a:bodyPr>
          <a:lstStyle/>
          <a:p>
            <a:pPr algn="l"/>
            <a:r>
              <a:rPr lang="en-US" sz="3200" dirty="0" smtClean="0">
                <a:latin typeface="Garamond" pitchFamily="18" charset="0"/>
              </a:rPr>
              <a:t>26</a:t>
            </a:r>
            <a:r>
              <a:rPr lang="en-US" sz="3200" dirty="0">
                <a:latin typeface="Garamond" pitchFamily="18" charset="0"/>
              </a:rPr>
              <a:t>. </a:t>
            </a:r>
            <a:r>
              <a:rPr lang="en-US" sz="3200" dirty="0" smtClean="0">
                <a:latin typeface="Garamond" pitchFamily="18" charset="0"/>
              </a:rPr>
              <a:t>“</a:t>
            </a:r>
            <a:r>
              <a:rPr lang="en-US" sz="3200" dirty="0">
                <a:latin typeface="Garamond" pitchFamily="18" charset="0"/>
              </a:rPr>
              <a:t>The beating of my heart was so violent and wild that I felt as if my life were breaking from me.” </a:t>
            </a:r>
            <a:r>
              <a:rPr lang="en-US" sz="3200" dirty="0" smtClean="0">
                <a:latin typeface="Garamond" pitchFamily="18" charset="0"/>
              </a:rPr>
              <a:t/>
            </a:r>
            <a:br>
              <a:rPr lang="en-US" sz="3200" dirty="0" smtClean="0">
                <a:latin typeface="Garamond" pitchFamily="18" charset="0"/>
              </a:rPr>
            </a:br>
            <a:r>
              <a:rPr lang="en-US" sz="3200" dirty="0" smtClean="0">
                <a:latin typeface="Garamond" pitchFamily="18" charset="0"/>
              </a:rPr>
              <a:t>- </a:t>
            </a:r>
            <a:r>
              <a:rPr lang="en-US" sz="3200" i="1" dirty="0" smtClean="0">
                <a:latin typeface="Garamond" pitchFamily="18" charset="0"/>
              </a:rPr>
              <a:t>Bleak </a:t>
            </a:r>
            <a:r>
              <a:rPr lang="en-US" sz="3200" i="1" dirty="0">
                <a:latin typeface="Garamond" pitchFamily="18" charset="0"/>
              </a:rPr>
              <a:t>Hous</a:t>
            </a:r>
            <a:r>
              <a:rPr lang="en-US" sz="3200" dirty="0">
                <a:latin typeface="Garamond" pitchFamily="18" charset="0"/>
              </a:rPr>
              <a:t>e by Charles Dickens </a:t>
            </a:r>
            <a:r>
              <a:rPr lang="en-US" sz="2400" dirty="0">
                <a:latin typeface="Garamond" pitchFamily="18" charset="0"/>
              </a:rPr>
              <a:t/>
            </a:r>
            <a:br>
              <a:rPr lang="en-US" sz="2400" dirty="0">
                <a:latin typeface="Garamond" pitchFamily="18" charset="0"/>
              </a:rPr>
            </a:br>
            <a:endParaRPr lang="en-US" sz="24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Personification</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Hyperbole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Foreshadowing</a:t>
            </a:r>
            <a:endParaRPr lang="en-US" dirty="0">
              <a:latin typeface="Garamond" pitchFamily="18" charset="0"/>
            </a:endParaRPr>
          </a:p>
        </p:txBody>
      </p:sp>
    </p:spTree>
    <p:extLst>
      <p:ext uri="{BB962C8B-B14F-4D97-AF65-F5344CB8AC3E}">
        <p14:creationId xmlns:p14="http://schemas.microsoft.com/office/powerpoint/2010/main" val="3391482689"/>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86200"/>
          </a:xfrm>
          <a:noFill/>
        </p:spPr>
        <p:txBody>
          <a:bodyPr>
            <a:noAutofit/>
          </a:bodyPr>
          <a:lstStyle/>
          <a:p>
            <a:pPr algn="l"/>
            <a:r>
              <a:rPr lang="en-US" sz="3200" dirty="0" smtClean="0">
                <a:latin typeface="Garamond" pitchFamily="18" charset="0"/>
              </a:rPr>
              <a:t>27</a:t>
            </a:r>
            <a:r>
              <a:rPr lang="en-US" sz="3200" dirty="0">
                <a:latin typeface="Garamond" pitchFamily="18" charset="0"/>
              </a:rPr>
              <a:t>. </a:t>
            </a:r>
            <a:r>
              <a:rPr lang="en-US" sz="3200" dirty="0" smtClean="0">
                <a:latin typeface="Garamond" pitchFamily="18" charset="0"/>
              </a:rPr>
              <a:t>“</a:t>
            </a:r>
            <a:r>
              <a:rPr lang="en-US" sz="3200" dirty="0">
                <a:latin typeface="Garamond" pitchFamily="18" charset="0"/>
              </a:rPr>
              <a:t>Every one wanted to say so much that no one said anything in particular.” </a:t>
            </a:r>
            <a:r>
              <a:rPr lang="en-US" sz="3200" dirty="0" smtClean="0">
                <a:latin typeface="Garamond" pitchFamily="18" charset="0"/>
              </a:rPr>
              <a:t/>
            </a:r>
            <a:br>
              <a:rPr lang="en-US" sz="3200" dirty="0" smtClean="0">
                <a:latin typeface="Garamond" pitchFamily="18" charset="0"/>
              </a:rPr>
            </a:br>
            <a:r>
              <a:rPr lang="en-US" sz="3200" dirty="0" smtClean="0">
                <a:latin typeface="Garamond" pitchFamily="18" charset="0"/>
              </a:rPr>
              <a:t>- </a:t>
            </a:r>
            <a:r>
              <a:rPr lang="en-US" sz="3200" i="1" dirty="0" smtClean="0">
                <a:latin typeface="Garamond" pitchFamily="18" charset="0"/>
              </a:rPr>
              <a:t>Captain </a:t>
            </a:r>
            <a:r>
              <a:rPr lang="en-US" sz="3200" i="1" dirty="0">
                <a:latin typeface="Garamond" pitchFamily="18" charset="0"/>
              </a:rPr>
              <a:t>Courageous </a:t>
            </a:r>
            <a:r>
              <a:rPr lang="en-US" sz="3200" dirty="0">
                <a:latin typeface="Garamond" pitchFamily="18" charset="0"/>
              </a:rPr>
              <a:t>by Rudyard Kipling </a:t>
            </a:r>
            <a:r>
              <a:rPr lang="en-US" sz="2400" dirty="0">
                <a:latin typeface="Garamond" pitchFamily="18" charset="0"/>
              </a:rPr>
              <a:t/>
            </a:r>
            <a:br>
              <a:rPr lang="en-US" sz="2400" dirty="0">
                <a:latin typeface="Garamond" pitchFamily="18" charset="0"/>
              </a:rPr>
            </a:br>
            <a:endParaRPr lang="en-US" sz="24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Simile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Hyperbole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Paradox</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Foreshadowing</a:t>
            </a:r>
            <a:endParaRPr lang="en-US" dirty="0">
              <a:latin typeface="Garamond" pitchFamily="18" charset="0"/>
            </a:endParaRPr>
          </a:p>
        </p:txBody>
      </p:sp>
    </p:spTree>
    <p:extLst>
      <p:ext uri="{BB962C8B-B14F-4D97-AF65-F5344CB8AC3E}">
        <p14:creationId xmlns:p14="http://schemas.microsoft.com/office/powerpoint/2010/main" val="4043980739"/>
      </p:ext>
    </p:extLst>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886200"/>
          </a:xfrm>
          <a:noFill/>
        </p:spPr>
        <p:txBody>
          <a:bodyPr>
            <a:noAutofit/>
          </a:bodyPr>
          <a:lstStyle/>
          <a:p>
            <a:pPr algn="l"/>
            <a:r>
              <a:rPr lang="en-US" sz="3200" dirty="0" smtClean="0">
                <a:latin typeface="Garamond" pitchFamily="18" charset="0"/>
              </a:rPr>
              <a:t>28</a:t>
            </a:r>
            <a:r>
              <a:rPr lang="en-US" sz="3200" dirty="0">
                <a:latin typeface="Garamond" pitchFamily="18" charset="0"/>
              </a:rPr>
              <a:t>. </a:t>
            </a:r>
            <a:r>
              <a:rPr lang="en-US" sz="3200" dirty="0" smtClean="0">
                <a:latin typeface="Garamond" pitchFamily="18" charset="0"/>
              </a:rPr>
              <a:t>"</a:t>
            </a:r>
            <a:r>
              <a:rPr lang="en-US" sz="3200" dirty="0">
                <a:latin typeface="Garamond" pitchFamily="18" charset="0"/>
              </a:rPr>
              <a:t>I worked like a horse and I ate like a hog and I slept like a dead man." </a:t>
            </a:r>
            <a:r>
              <a:rPr lang="en-US" sz="3200" dirty="0" smtClean="0">
                <a:latin typeface="Garamond" pitchFamily="18" charset="0"/>
              </a:rPr>
              <a:t/>
            </a:r>
            <a:br>
              <a:rPr lang="en-US" sz="3200" dirty="0" smtClean="0">
                <a:latin typeface="Garamond" pitchFamily="18" charset="0"/>
              </a:rPr>
            </a:br>
            <a:r>
              <a:rPr lang="en-US" sz="3200" dirty="0" smtClean="0">
                <a:latin typeface="Garamond" pitchFamily="18" charset="0"/>
              </a:rPr>
              <a:t>- </a:t>
            </a:r>
            <a:r>
              <a:rPr lang="en-US" sz="3200" i="1" dirty="0" smtClean="0">
                <a:latin typeface="Garamond" pitchFamily="18" charset="0"/>
              </a:rPr>
              <a:t>Captain </a:t>
            </a:r>
            <a:r>
              <a:rPr lang="en-US" sz="3200" i="1" dirty="0">
                <a:latin typeface="Garamond" pitchFamily="18" charset="0"/>
              </a:rPr>
              <a:t>Courageous </a:t>
            </a:r>
            <a:r>
              <a:rPr lang="en-US" sz="3200" dirty="0">
                <a:latin typeface="Garamond" pitchFamily="18" charset="0"/>
              </a:rPr>
              <a:t>by Rudyard Kipling  </a:t>
            </a:r>
            <a:r>
              <a:rPr lang="en-US" sz="2400" dirty="0">
                <a:latin typeface="Garamond" pitchFamily="18" charset="0"/>
              </a:rPr>
              <a:t/>
            </a:r>
            <a:br>
              <a:rPr lang="en-US" sz="2400" dirty="0">
                <a:latin typeface="Garamond" pitchFamily="18" charset="0"/>
              </a:rPr>
            </a:br>
            <a:endParaRPr lang="en-US" sz="24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Simile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Hyperbole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Paradox</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Foreshadowing</a:t>
            </a:r>
            <a:endParaRPr lang="en-US" dirty="0">
              <a:latin typeface="Garamond" pitchFamily="18" charset="0"/>
            </a:endParaRPr>
          </a:p>
        </p:txBody>
      </p:sp>
    </p:spTree>
    <p:extLst>
      <p:ext uri="{BB962C8B-B14F-4D97-AF65-F5344CB8AC3E}">
        <p14:creationId xmlns:p14="http://schemas.microsoft.com/office/powerpoint/2010/main" val="3279592869"/>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200400"/>
          </a:xfrm>
          <a:noFill/>
        </p:spPr>
        <p:txBody>
          <a:bodyPr>
            <a:noAutofit/>
          </a:bodyPr>
          <a:lstStyle/>
          <a:p>
            <a:pPr algn="l"/>
            <a:r>
              <a:rPr lang="en-US" sz="3200" dirty="0" smtClean="0">
                <a:latin typeface="Garamond" pitchFamily="18" charset="0"/>
              </a:rPr>
              <a:t>29</a:t>
            </a:r>
            <a:r>
              <a:rPr lang="en-US" sz="3200" dirty="0">
                <a:latin typeface="Garamond" pitchFamily="18" charset="0"/>
              </a:rPr>
              <a:t>. </a:t>
            </a:r>
            <a:r>
              <a:rPr lang="en-US" sz="3200" dirty="0" smtClean="0">
                <a:latin typeface="Garamond" pitchFamily="18" charset="0"/>
              </a:rPr>
              <a:t>“</a:t>
            </a:r>
            <a:r>
              <a:rPr lang="en-US" sz="3200" dirty="0">
                <a:latin typeface="Garamond" pitchFamily="18" charset="0"/>
              </a:rPr>
              <a:t>But often the great cat Fate lets us go only to clutch us again in a fiercer grip.” </a:t>
            </a:r>
            <a:r>
              <a:rPr lang="en-US" sz="3200" dirty="0" smtClean="0">
                <a:latin typeface="Garamond" pitchFamily="18" charset="0"/>
              </a:rPr>
              <a:t/>
            </a:r>
            <a:br>
              <a:rPr lang="en-US" sz="3200" dirty="0" smtClean="0">
                <a:latin typeface="Garamond" pitchFamily="18" charset="0"/>
              </a:rPr>
            </a:br>
            <a:r>
              <a:rPr lang="en-US" sz="3200" dirty="0" smtClean="0">
                <a:latin typeface="Garamond" pitchFamily="18" charset="0"/>
              </a:rPr>
              <a:t>- </a:t>
            </a:r>
            <a:r>
              <a:rPr lang="en-US" sz="3200" i="1" dirty="0" smtClean="0">
                <a:latin typeface="Garamond" pitchFamily="18" charset="0"/>
              </a:rPr>
              <a:t>The </a:t>
            </a:r>
            <a:r>
              <a:rPr lang="en-US" sz="3200" i="1" dirty="0">
                <a:latin typeface="Garamond" pitchFamily="18" charset="0"/>
              </a:rPr>
              <a:t>Curse of Eve </a:t>
            </a:r>
            <a:r>
              <a:rPr lang="en-US" sz="3200" dirty="0">
                <a:latin typeface="Garamond" pitchFamily="18" charset="0"/>
              </a:rPr>
              <a:t>by Sir Arthur Conan Doyle   </a:t>
            </a:r>
            <a:r>
              <a:rPr lang="en-US" sz="2400" dirty="0">
                <a:latin typeface="Garamond" pitchFamily="18" charset="0"/>
              </a:rPr>
              <a:t/>
            </a:r>
            <a:br>
              <a:rPr lang="en-US" sz="2400" dirty="0">
                <a:latin typeface="Garamond" pitchFamily="18" charset="0"/>
              </a:rPr>
            </a:br>
            <a:endParaRPr lang="en-US" sz="24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Simile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Hyperbole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Paradox</a:t>
            </a:r>
            <a:endParaRPr lang="en-US" dirty="0">
              <a:latin typeface="Garamond" pitchFamily="18" charset="0"/>
            </a:endParaRPr>
          </a:p>
        </p:txBody>
      </p:sp>
    </p:spTree>
    <p:extLst>
      <p:ext uri="{BB962C8B-B14F-4D97-AF65-F5344CB8AC3E}">
        <p14:creationId xmlns:p14="http://schemas.microsoft.com/office/powerpoint/2010/main" val="98868938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noFill/>
        </p:spPr>
        <p:txBody>
          <a:bodyPr/>
          <a:lstStyle/>
          <a:p>
            <a:r>
              <a:rPr lang="en-US" dirty="0" smtClean="0">
                <a:latin typeface="Copperplate Gothic Bold" pitchFamily="34" charset="0"/>
              </a:rPr>
              <a:t>Simile</a:t>
            </a:r>
            <a:endParaRPr lang="en-US" dirty="0">
              <a:latin typeface="Copperplate Gothic Bold" pitchFamily="34" charset="0"/>
            </a:endParaRPr>
          </a:p>
        </p:txBody>
      </p:sp>
      <p:sp>
        <p:nvSpPr>
          <p:cNvPr id="3" name="Content Placeholder 2"/>
          <p:cNvSpPr>
            <a:spLocks noGrp="1"/>
          </p:cNvSpPr>
          <p:nvPr>
            <p:ph idx="1"/>
          </p:nvPr>
        </p:nvSpPr>
        <p:spPr>
          <a:xfrm>
            <a:off x="457200" y="1371600"/>
            <a:ext cx="8229600" cy="5257800"/>
          </a:xfrm>
        </p:spPr>
        <p:txBody>
          <a:bodyPr>
            <a:normAutofit/>
          </a:bodyPr>
          <a:lstStyle/>
          <a:p>
            <a:r>
              <a:rPr lang="en-US" dirty="0" smtClean="0">
                <a:solidFill>
                  <a:srgbClr val="FFFFFF"/>
                </a:solidFill>
              </a:rPr>
              <a:t>Comparison between two things (usually one abstract and one concrete) using the words </a:t>
            </a:r>
            <a:r>
              <a:rPr lang="en-US" i="1" dirty="0" smtClean="0">
                <a:solidFill>
                  <a:srgbClr val="FFFFFF"/>
                </a:solidFill>
              </a:rPr>
              <a:t>like</a:t>
            </a:r>
            <a:r>
              <a:rPr lang="en-US" dirty="0" smtClean="0">
                <a:solidFill>
                  <a:srgbClr val="FFFFFF"/>
                </a:solidFill>
              </a:rPr>
              <a:t> or </a:t>
            </a:r>
            <a:r>
              <a:rPr lang="en-US" i="1" dirty="0" smtClean="0">
                <a:solidFill>
                  <a:srgbClr val="FFFFFF"/>
                </a:solidFill>
              </a:rPr>
              <a:t>as</a:t>
            </a:r>
            <a:r>
              <a:rPr lang="en-US" dirty="0" smtClean="0">
                <a:solidFill>
                  <a:srgbClr val="FFFFFF"/>
                </a:solidFill>
              </a:rPr>
              <a:t> in order to provide more detail, description, understanding about one of them</a:t>
            </a:r>
          </a:p>
          <a:p>
            <a:pPr lvl="1"/>
            <a:r>
              <a:rPr lang="en-US" i="1" dirty="0" smtClean="0">
                <a:solidFill>
                  <a:srgbClr val="FFFFFF"/>
                </a:solidFill>
              </a:rPr>
              <a:t>He is like an ox.</a:t>
            </a:r>
          </a:p>
          <a:p>
            <a:pPr lvl="1"/>
            <a:r>
              <a:rPr lang="en-US" i="1" dirty="0" smtClean="0">
                <a:solidFill>
                  <a:srgbClr val="FFFFFF"/>
                </a:solidFill>
              </a:rPr>
              <a:t>Love is as freeing as  pair of wings.</a:t>
            </a:r>
          </a:p>
        </p:txBody>
      </p:sp>
    </p:spTree>
    <p:extLst>
      <p:ext uri="{BB962C8B-B14F-4D97-AF65-F5344CB8AC3E}">
        <p14:creationId xmlns:p14="http://schemas.microsoft.com/office/powerpoint/2010/main" val="2630697244"/>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200400"/>
          </a:xfrm>
          <a:noFill/>
        </p:spPr>
        <p:txBody>
          <a:bodyPr>
            <a:noAutofit/>
          </a:bodyPr>
          <a:lstStyle/>
          <a:p>
            <a:pPr algn="l"/>
            <a:r>
              <a:rPr lang="en-US" sz="3200" dirty="0" smtClean="0">
                <a:latin typeface="Garamond" pitchFamily="18" charset="0"/>
              </a:rPr>
              <a:t>30. </a:t>
            </a:r>
            <a:r>
              <a:rPr lang="en-US" sz="3200" dirty="0">
                <a:latin typeface="Garamond" pitchFamily="18" charset="0"/>
              </a:rPr>
              <a:t>"I thought her</a:t>
            </a:r>
            <a:br>
              <a:rPr lang="en-US" sz="3200" dirty="0">
                <a:latin typeface="Garamond" pitchFamily="18" charset="0"/>
              </a:rPr>
            </a:br>
            <a:r>
              <a:rPr lang="en-US" sz="3200" dirty="0">
                <a:latin typeface="Garamond" pitchFamily="18" charset="0"/>
              </a:rPr>
              <a:t>As chaste as </a:t>
            </a:r>
            <a:r>
              <a:rPr lang="en-US" sz="3200" dirty="0" err="1">
                <a:latin typeface="Garamond" pitchFamily="18" charset="0"/>
              </a:rPr>
              <a:t>unsunned</a:t>
            </a:r>
            <a:r>
              <a:rPr lang="en-US" sz="3200" dirty="0">
                <a:latin typeface="Garamond" pitchFamily="18" charset="0"/>
              </a:rPr>
              <a:t> snow." </a:t>
            </a:r>
            <a:r>
              <a:rPr lang="en-US" sz="3200" dirty="0" smtClean="0">
                <a:latin typeface="Garamond" pitchFamily="18" charset="0"/>
              </a:rPr>
              <a:t/>
            </a:r>
            <a:br>
              <a:rPr lang="en-US" sz="3200" dirty="0" smtClean="0">
                <a:latin typeface="Garamond" pitchFamily="18" charset="0"/>
              </a:rPr>
            </a:br>
            <a:r>
              <a:rPr lang="en-US" sz="3200" dirty="0" smtClean="0">
                <a:latin typeface="Garamond" pitchFamily="18" charset="0"/>
              </a:rPr>
              <a:t>- </a:t>
            </a:r>
            <a:r>
              <a:rPr lang="en-US" sz="3200" i="1" dirty="0" smtClean="0">
                <a:latin typeface="Garamond" pitchFamily="18" charset="0"/>
              </a:rPr>
              <a:t>Cymbeline</a:t>
            </a:r>
            <a:r>
              <a:rPr lang="en-US" sz="3200" dirty="0" smtClean="0">
                <a:latin typeface="Garamond" pitchFamily="18" charset="0"/>
              </a:rPr>
              <a:t> </a:t>
            </a:r>
            <a:r>
              <a:rPr lang="en-US" sz="3200" dirty="0">
                <a:latin typeface="Garamond" pitchFamily="18" charset="0"/>
              </a:rPr>
              <a:t>by William Shakespeare </a:t>
            </a:r>
            <a:endParaRPr lang="en-US" sz="24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Simile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Hyperbole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Paradox</a:t>
            </a:r>
            <a:endParaRPr lang="en-US" dirty="0">
              <a:latin typeface="Garamond" pitchFamily="18" charset="0"/>
            </a:endParaRPr>
          </a:p>
        </p:txBody>
      </p:sp>
    </p:spTree>
    <p:extLst>
      <p:ext uri="{BB962C8B-B14F-4D97-AF65-F5344CB8AC3E}">
        <p14:creationId xmlns:p14="http://schemas.microsoft.com/office/powerpoint/2010/main" val="571991929"/>
      </p:ext>
    </p:extLst>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200400"/>
          </a:xfrm>
          <a:noFill/>
        </p:spPr>
        <p:txBody>
          <a:bodyPr>
            <a:noAutofit/>
          </a:bodyPr>
          <a:lstStyle/>
          <a:p>
            <a:pPr algn="l"/>
            <a:r>
              <a:rPr lang="en-US" sz="3200" dirty="0" smtClean="0">
                <a:latin typeface="Garamond" pitchFamily="18" charset="0"/>
              </a:rPr>
              <a:t>31. "</a:t>
            </a:r>
            <a:r>
              <a:rPr lang="en-US" sz="3200" dirty="0">
                <a:latin typeface="Garamond" pitchFamily="18" charset="0"/>
              </a:rPr>
              <a:t>If I loved you less, I might be able to talk about it more." Emma by Jane Austen </a:t>
            </a:r>
            <a:endParaRPr lang="en-US" sz="24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Simile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Hyperbole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Paradox</a:t>
            </a:r>
            <a:endParaRPr lang="en-US" dirty="0">
              <a:latin typeface="Garamond" pitchFamily="18" charset="0"/>
            </a:endParaRPr>
          </a:p>
        </p:txBody>
      </p:sp>
    </p:spTree>
    <p:extLst>
      <p:ext uri="{BB962C8B-B14F-4D97-AF65-F5344CB8AC3E}">
        <p14:creationId xmlns:p14="http://schemas.microsoft.com/office/powerpoint/2010/main" val="4226375145"/>
      </p:ext>
    </p:extLst>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200400"/>
          </a:xfrm>
          <a:noFill/>
        </p:spPr>
        <p:txBody>
          <a:bodyPr>
            <a:noAutofit/>
          </a:bodyPr>
          <a:lstStyle/>
          <a:p>
            <a:pPr algn="l"/>
            <a:r>
              <a:rPr lang="en-US" sz="3200" dirty="0" smtClean="0">
                <a:latin typeface="Garamond" pitchFamily="18" charset="0"/>
              </a:rPr>
              <a:t>32</a:t>
            </a:r>
            <a:r>
              <a:rPr lang="en-US" sz="3200" dirty="0">
                <a:latin typeface="Garamond" pitchFamily="18" charset="0"/>
              </a:rPr>
              <a:t>. </a:t>
            </a:r>
            <a:r>
              <a:rPr lang="en-US" sz="3200" dirty="0" smtClean="0">
                <a:latin typeface="Garamond" pitchFamily="18" charset="0"/>
              </a:rPr>
              <a:t>“</a:t>
            </a:r>
            <a:r>
              <a:rPr lang="en-US" sz="3200" dirty="0">
                <a:latin typeface="Garamond" pitchFamily="18" charset="0"/>
              </a:rPr>
              <a:t>It was already one in the morning; the rain pattered dismally against the panes, and my candle was nearly burnt out, when, by the glimmer of the half-extinguished light, I saw the dull yellow eye of the creature open . . .” </a:t>
            </a:r>
            <a:r>
              <a:rPr lang="en-US" sz="3200" dirty="0" smtClean="0">
                <a:latin typeface="Garamond" pitchFamily="18" charset="0"/>
              </a:rPr>
              <a:t/>
            </a:r>
            <a:br>
              <a:rPr lang="en-US" sz="3200" dirty="0" smtClean="0">
                <a:latin typeface="Garamond" pitchFamily="18" charset="0"/>
              </a:rPr>
            </a:br>
            <a:r>
              <a:rPr lang="en-US" sz="3200" dirty="0" smtClean="0">
                <a:latin typeface="Garamond" pitchFamily="18" charset="0"/>
              </a:rPr>
              <a:t>- </a:t>
            </a:r>
            <a:r>
              <a:rPr lang="en-US" sz="3200" i="1" dirty="0" smtClean="0">
                <a:latin typeface="Garamond" pitchFamily="18" charset="0"/>
              </a:rPr>
              <a:t>Frankenstein</a:t>
            </a:r>
            <a:r>
              <a:rPr lang="en-US" sz="3200" dirty="0" smtClean="0">
                <a:latin typeface="Garamond" pitchFamily="18" charset="0"/>
              </a:rPr>
              <a:t> </a:t>
            </a:r>
            <a:r>
              <a:rPr lang="en-US" sz="3200" dirty="0">
                <a:latin typeface="Garamond" pitchFamily="18" charset="0"/>
              </a:rPr>
              <a:t>by Mary Shelley </a:t>
            </a:r>
            <a:endParaRPr lang="en-US" sz="24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Simile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Imagery</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Oxymoron</a:t>
            </a:r>
            <a:endParaRPr lang="en-US" dirty="0">
              <a:latin typeface="Garamond" pitchFamily="18" charset="0"/>
            </a:endParaRPr>
          </a:p>
        </p:txBody>
      </p:sp>
    </p:spTree>
    <p:extLst>
      <p:ext uri="{BB962C8B-B14F-4D97-AF65-F5344CB8AC3E}">
        <p14:creationId xmlns:p14="http://schemas.microsoft.com/office/powerpoint/2010/main" val="186578151"/>
      </p:ext>
    </p:extLst>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200400"/>
          </a:xfrm>
          <a:noFill/>
        </p:spPr>
        <p:txBody>
          <a:bodyPr>
            <a:noAutofit/>
          </a:bodyPr>
          <a:lstStyle/>
          <a:p>
            <a:pPr algn="l"/>
            <a:r>
              <a:rPr lang="en-US" sz="3200" dirty="0" smtClean="0">
                <a:latin typeface="Garamond" pitchFamily="18" charset="0"/>
              </a:rPr>
              <a:t>33. </a:t>
            </a:r>
            <a:r>
              <a:rPr lang="en-US" sz="3200" dirty="0">
                <a:latin typeface="Garamond" pitchFamily="18" charset="0"/>
              </a:rPr>
              <a:t>“The early mist had vanished and the fields lay like a silver shield under the sun. It was one of the days when the glitter of winter shines through a pale haze of spring.” </a:t>
            </a:r>
            <a:r>
              <a:rPr lang="en-US" sz="3200" dirty="0" smtClean="0">
                <a:latin typeface="Garamond" pitchFamily="18" charset="0"/>
              </a:rPr>
              <a:t/>
            </a:r>
            <a:br>
              <a:rPr lang="en-US" sz="3200" dirty="0" smtClean="0">
                <a:latin typeface="Garamond" pitchFamily="18" charset="0"/>
              </a:rPr>
            </a:br>
            <a:r>
              <a:rPr lang="en-US" sz="3200" dirty="0" smtClean="0">
                <a:latin typeface="Garamond" pitchFamily="18" charset="0"/>
              </a:rPr>
              <a:t>- </a:t>
            </a:r>
            <a:r>
              <a:rPr lang="en-US" sz="3200" i="1" dirty="0" smtClean="0">
                <a:latin typeface="Garamond" pitchFamily="18" charset="0"/>
              </a:rPr>
              <a:t>Ethan </a:t>
            </a:r>
            <a:r>
              <a:rPr lang="en-US" sz="3200" i="1" dirty="0" err="1">
                <a:latin typeface="Garamond" pitchFamily="18" charset="0"/>
              </a:rPr>
              <a:t>Frome</a:t>
            </a:r>
            <a:r>
              <a:rPr lang="en-US" sz="3200" dirty="0">
                <a:latin typeface="Garamond" pitchFamily="18" charset="0"/>
              </a:rPr>
              <a:t> by Edith Wharton </a:t>
            </a:r>
            <a:endParaRPr lang="en-US" sz="24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Simile</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Imagery</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2" action="ppaction://hlinksldjump"/>
              </a:rPr>
              <a:t>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Both </a:t>
            </a:r>
            <a:r>
              <a:rPr lang="en-US" i="1" dirty="0" smtClean="0">
                <a:latin typeface="Garamond" pitchFamily="18" charset="0"/>
                <a:hlinkClick r:id="rId3" action="ppaction://hlinksldjump"/>
              </a:rPr>
              <a:t>A</a:t>
            </a:r>
            <a:r>
              <a:rPr lang="en-US" dirty="0" smtClean="0">
                <a:latin typeface="Garamond" pitchFamily="18" charset="0"/>
                <a:hlinkClick r:id="rId3" action="ppaction://hlinksldjump"/>
              </a:rPr>
              <a:t> and </a:t>
            </a:r>
            <a:r>
              <a:rPr lang="en-US" i="1" dirty="0" smtClean="0">
                <a:latin typeface="Garamond" pitchFamily="18" charset="0"/>
                <a:hlinkClick r:id="rId3" action="ppaction://hlinksldjump"/>
              </a:rPr>
              <a:t>B</a:t>
            </a:r>
            <a:endParaRPr lang="en-US" i="1" dirty="0">
              <a:latin typeface="Garamond" pitchFamily="18" charset="0"/>
            </a:endParaRPr>
          </a:p>
        </p:txBody>
      </p:sp>
    </p:spTree>
    <p:extLst>
      <p:ext uri="{BB962C8B-B14F-4D97-AF65-F5344CB8AC3E}">
        <p14:creationId xmlns:p14="http://schemas.microsoft.com/office/powerpoint/2010/main" val="3731448493"/>
      </p:ext>
    </p:extLst>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200400"/>
          </a:xfrm>
          <a:noFill/>
        </p:spPr>
        <p:txBody>
          <a:bodyPr>
            <a:noAutofit/>
          </a:bodyPr>
          <a:lstStyle/>
          <a:p>
            <a:pPr algn="l"/>
            <a:r>
              <a:rPr lang="en-US" sz="3200" dirty="0" smtClean="0">
                <a:latin typeface="Garamond" pitchFamily="18" charset="0"/>
              </a:rPr>
              <a:t>34</a:t>
            </a:r>
            <a:r>
              <a:rPr lang="en-US" sz="3200" dirty="0">
                <a:latin typeface="Garamond" pitchFamily="18" charset="0"/>
              </a:rPr>
              <a:t>. </a:t>
            </a:r>
            <a:r>
              <a:rPr lang="en-US" sz="3200" dirty="0" smtClean="0">
                <a:latin typeface="Garamond" pitchFamily="18" charset="0"/>
              </a:rPr>
              <a:t>“</a:t>
            </a:r>
            <a:r>
              <a:rPr lang="en-US" sz="3200" dirty="0">
                <a:latin typeface="Garamond" pitchFamily="18" charset="0"/>
              </a:rPr>
              <a:t>Beliefs must be lived in for a good while, before they accommodate themselves to the soul's wants, and wear loose enough to be comfortable.” </a:t>
            </a:r>
            <a:r>
              <a:rPr lang="en-US" sz="3200" dirty="0" smtClean="0">
                <a:latin typeface="Garamond" pitchFamily="18" charset="0"/>
              </a:rPr>
              <a:t>- </a:t>
            </a:r>
            <a:r>
              <a:rPr lang="en-US" sz="3200" i="1" dirty="0" smtClean="0">
                <a:latin typeface="Garamond" pitchFamily="18" charset="0"/>
              </a:rPr>
              <a:t>Elsie </a:t>
            </a:r>
            <a:r>
              <a:rPr lang="en-US" sz="3200" i="1" dirty="0" err="1">
                <a:latin typeface="Garamond" pitchFamily="18" charset="0"/>
              </a:rPr>
              <a:t>Venner</a:t>
            </a:r>
            <a:r>
              <a:rPr lang="en-US" sz="3200" i="1" dirty="0">
                <a:latin typeface="Garamond" pitchFamily="18" charset="0"/>
              </a:rPr>
              <a:t> </a:t>
            </a:r>
            <a:r>
              <a:rPr lang="en-US" sz="3200" dirty="0">
                <a:latin typeface="Garamond" pitchFamily="18" charset="0"/>
              </a:rPr>
              <a:t>Sir Oliver Wendell Holmes, Sr. </a:t>
            </a:r>
            <a:endParaRPr lang="en-US" sz="24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latin typeface="Garamond" pitchFamily="18" charset="0"/>
                <a:hlinkClick r:id="rId2" action="ppaction://hlinksldjump"/>
              </a:rPr>
              <a:t>Implicit 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Explicit 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Sensory Metaphor</a:t>
            </a:r>
            <a:endParaRPr lang="en-US" dirty="0" smtClean="0">
              <a:latin typeface="Garamond" pitchFamily="18" charset="0"/>
            </a:endParaRPr>
          </a:p>
          <a:p>
            <a:pPr marL="514350" indent="-514350">
              <a:buFont typeface="+mj-lt"/>
              <a:buAutoNum type="alphaUcPeriod"/>
            </a:pPr>
            <a:r>
              <a:rPr lang="en-US" dirty="0" smtClean="0">
                <a:latin typeface="Garamond" pitchFamily="18" charset="0"/>
                <a:hlinkClick r:id="rId3" action="ppaction://hlinksldjump"/>
              </a:rPr>
              <a:t>Figurative Metaphor</a:t>
            </a:r>
            <a:endParaRPr lang="en-US" i="1" dirty="0">
              <a:latin typeface="Garamond" pitchFamily="18" charset="0"/>
            </a:endParaRPr>
          </a:p>
        </p:txBody>
      </p:sp>
    </p:spTree>
    <p:extLst>
      <p:ext uri="{BB962C8B-B14F-4D97-AF65-F5344CB8AC3E}">
        <p14:creationId xmlns:p14="http://schemas.microsoft.com/office/powerpoint/2010/main" val="2133440081"/>
      </p:ext>
    </p:extLst>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3200400"/>
          </a:xfrm>
          <a:noFill/>
        </p:spPr>
        <p:txBody>
          <a:bodyPr>
            <a:noAutofit/>
          </a:bodyPr>
          <a:lstStyle/>
          <a:p>
            <a:pPr algn="l"/>
            <a:r>
              <a:rPr lang="en-US" sz="3200" dirty="0" smtClean="0">
                <a:latin typeface="Garamond" pitchFamily="18" charset="0"/>
              </a:rPr>
              <a:t>35</a:t>
            </a:r>
            <a:r>
              <a:rPr lang="en-US" sz="3200" dirty="0">
                <a:latin typeface="Garamond" pitchFamily="18" charset="0"/>
              </a:rPr>
              <a:t>. </a:t>
            </a:r>
            <a:r>
              <a:rPr lang="en-US" sz="3200" dirty="0" smtClean="0">
                <a:latin typeface="Garamond" pitchFamily="18" charset="0"/>
              </a:rPr>
              <a:t>“</a:t>
            </a:r>
            <a:r>
              <a:rPr lang="en-US" sz="3200" dirty="0">
                <a:latin typeface="Garamond" pitchFamily="18" charset="0"/>
              </a:rPr>
              <a:t>Whether we fall by ambition, blood, or lust, Like diamonds, we are cut with our own dust</a:t>
            </a:r>
            <a:r>
              <a:rPr lang="en-US" sz="3200" dirty="0" smtClean="0">
                <a:latin typeface="Garamond" pitchFamily="18" charset="0"/>
              </a:rPr>
              <a:t>.”</a:t>
            </a:r>
            <a:br>
              <a:rPr lang="en-US" sz="3200" dirty="0" smtClean="0">
                <a:latin typeface="Garamond" pitchFamily="18" charset="0"/>
              </a:rPr>
            </a:br>
            <a:r>
              <a:rPr lang="en-US" sz="3200" dirty="0" smtClean="0">
                <a:latin typeface="Garamond" pitchFamily="18" charset="0"/>
              </a:rPr>
              <a:t> - </a:t>
            </a:r>
            <a:r>
              <a:rPr lang="en-US" sz="3200" i="1" dirty="0" smtClean="0">
                <a:latin typeface="Garamond" pitchFamily="18" charset="0"/>
              </a:rPr>
              <a:t>The </a:t>
            </a:r>
            <a:r>
              <a:rPr lang="en-US" sz="3200" i="1" dirty="0">
                <a:latin typeface="Garamond" pitchFamily="18" charset="0"/>
              </a:rPr>
              <a:t>Duchess of </a:t>
            </a:r>
            <a:r>
              <a:rPr lang="en-US" sz="3200" i="1" dirty="0" err="1">
                <a:latin typeface="Garamond" pitchFamily="18" charset="0"/>
              </a:rPr>
              <a:t>Malfi</a:t>
            </a:r>
            <a:r>
              <a:rPr lang="en-US" sz="3200" i="1" dirty="0">
                <a:latin typeface="Garamond" pitchFamily="18" charset="0"/>
              </a:rPr>
              <a:t> </a:t>
            </a:r>
            <a:r>
              <a:rPr lang="en-US" sz="3200" dirty="0">
                <a:latin typeface="Garamond" pitchFamily="18" charset="0"/>
              </a:rPr>
              <a:t>by John Webster  </a:t>
            </a:r>
            <a:endParaRPr lang="en-US" sz="2400" dirty="0">
              <a:latin typeface="Garamond" pitchFamily="18" charset="0"/>
            </a:endParaRPr>
          </a:p>
        </p:txBody>
      </p:sp>
      <p:sp>
        <p:nvSpPr>
          <p:cNvPr id="3" name="Content Placeholder 2"/>
          <p:cNvSpPr>
            <a:spLocks noGrp="1"/>
          </p:cNvSpPr>
          <p:nvPr>
            <p:ph idx="1"/>
          </p:nvPr>
        </p:nvSpPr>
        <p:spPr>
          <a:xfrm>
            <a:off x="457200" y="4008437"/>
            <a:ext cx="8229600" cy="2849563"/>
          </a:xfrm>
        </p:spPr>
        <p:txBody>
          <a:bodyPr/>
          <a:lstStyle/>
          <a:p>
            <a:pPr marL="514350" indent="-514350">
              <a:buFont typeface="+mj-lt"/>
              <a:buAutoNum type="alphaUcPeriod"/>
            </a:pPr>
            <a:r>
              <a:rPr lang="en-US" dirty="0" smtClean="0">
                <a:solidFill>
                  <a:srgbClr val="FFFFFF"/>
                </a:solidFill>
                <a:latin typeface="Garamond" pitchFamily="18" charset="0"/>
                <a:hlinkClick r:id="rId2" action="ppaction://hlinksldjump"/>
              </a:rPr>
              <a:t>Oxymoron</a:t>
            </a:r>
            <a:endParaRPr lang="en-US" dirty="0" smtClean="0">
              <a:solidFill>
                <a:srgbClr val="FFFFFF"/>
              </a:solidFill>
              <a:latin typeface="Garamond" pitchFamily="18" charset="0"/>
            </a:endParaRPr>
          </a:p>
          <a:p>
            <a:pPr marL="514350" indent="-514350">
              <a:buFont typeface="+mj-lt"/>
              <a:buAutoNum type="alphaUcPeriod"/>
            </a:pPr>
            <a:r>
              <a:rPr lang="en-US" dirty="0" smtClean="0">
                <a:solidFill>
                  <a:srgbClr val="FFFFFF"/>
                </a:solidFill>
                <a:latin typeface="Garamond" pitchFamily="18" charset="0"/>
                <a:hlinkClick r:id="rId2" action="ppaction://hlinksldjump"/>
              </a:rPr>
              <a:t>Hyperbole</a:t>
            </a:r>
            <a:endParaRPr lang="en-US" dirty="0" smtClean="0">
              <a:solidFill>
                <a:srgbClr val="FFFFFF"/>
              </a:solidFill>
              <a:latin typeface="Garamond" pitchFamily="18" charset="0"/>
            </a:endParaRPr>
          </a:p>
          <a:p>
            <a:pPr marL="514350" indent="-514350">
              <a:buFont typeface="+mj-lt"/>
              <a:buAutoNum type="alphaUcPeriod"/>
            </a:pPr>
            <a:r>
              <a:rPr lang="en-US" dirty="0" smtClean="0">
                <a:solidFill>
                  <a:srgbClr val="FFFFFF"/>
                </a:solidFill>
                <a:latin typeface="Garamond" pitchFamily="18" charset="0"/>
                <a:hlinkClick r:id="rId2" action="ppaction://hlinksldjump"/>
              </a:rPr>
              <a:t>Personification</a:t>
            </a:r>
            <a:endParaRPr lang="en-US" dirty="0" smtClean="0">
              <a:solidFill>
                <a:srgbClr val="FFFFFF"/>
              </a:solidFill>
              <a:latin typeface="Garamond" pitchFamily="18" charset="0"/>
            </a:endParaRPr>
          </a:p>
          <a:p>
            <a:pPr marL="514350" indent="-514350">
              <a:buFont typeface="+mj-lt"/>
              <a:buAutoNum type="alphaUcPeriod"/>
            </a:pPr>
            <a:r>
              <a:rPr lang="en-US" dirty="0" smtClean="0">
                <a:solidFill>
                  <a:srgbClr val="FFFFFF"/>
                </a:solidFill>
                <a:latin typeface="Garamond" pitchFamily="18" charset="0"/>
                <a:hlinkClick r:id="rId3" action="ppaction://hlinksldjump"/>
              </a:rPr>
              <a:t>Simile</a:t>
            </a:r>
            <a:endParaRPr lang="en-US" i="1" dirty="0">
              <a:solidFill>
                <a:srgbClr val="FFFFFF"/>
              </a:solidFill>
              <a:latin typeface="Garamond" pitchFamily="18" charset="0"/>
            </a:endParaRPr>
          </a:p>
        </p:txBody>
      </p:sp>
    </p:spTree>
    <p:extLst>
      <p:ext uri="{BB962C8B-B14F-4D97-AF65-F5344CB8AC3E}">
        <p14:creationId xmlns:p14="http://schemas.microsoft.com/office/powerpoint/2010/main" val="472142057"/>
      </p:ext>
    </p:extLst>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rot="920176">
            <a:off x="4104278" y="1160524"/>
            <a:ext cx="4800600" cy="1143000"/>
          </a:xfrm>
        </p:spPr>
        <p:txBody>
          <a:bodyPr>
            <a:noAutofit/>
          </a:bodyPr>
          <a:lstStyle/>
          <a:p>
            <a:r>
              <a:rPr lang="en-US" sz="8000" b="1" dirty="0" smtClean="0">
                <a:latin typeface="Comic Sans MS" pitchFamily="66" charset="0"/>
              </a:rPr>
              <a:t>Correct! </a:t>
            </a:r>
            <a:endParaRPr lang="en-US" sz="8000" b="1" dirty="0">
              <a:latin typeface="Comic Sans MS" pitchFamily="66" charset="0"/>
            </a:endParaRPr>
          </a:p>
        </p:txBody>
      </p:sp>
      <p:sp>
        <p:nvSpPr>
          <p:cNvPr id="5" name="TextBox 4"/>
          <p:cNvSpPr txBox="1"/>
          <p:nvPr/>
        </p:nvSpPr>
        <p:spPr>
          <a:xfrm rot="20305918">
            <a:off x="314477" y="2554051"/>
            <a:ext cx="4724400" cy="1323439"/>
          </a:xfrm>
          <a:prstGeom prst="rect">
            <a:avLst/>
          </a:prstGeom>
          <a:noFill/>
        </p:spPr>
        <p:txBody>
          <a:bodyPr wrap="square" rtlCol="0">
            <a:spAutoFit/>
          </a:bodyPr>
          <a:lstStyle/>
          <a:p>
            <a:r>
              <a:rPr lang="en-US" sz="8000" dirty="0" smtClean="0">
                <a:latin typeface="Bradley Hand ITC" pitchFamily="66" charset="0"/>
              </a:rPr>
              <a:t>Awesome!</a:t>
            </a:r>
            <a:endParaRPr lang="en-US" sz="8000" dirty="0">
              <a:latin typeface="Bradley Hand ITC" pitchFamily="66" charset="0"/>
            </a:endParaRPr>
          </a:p>
        </p:txBody>
      </p:sp>
      <p:sp>
        <p:nvSpPr>
          <p:cNvPr id="6" name="TextBox 5"/>
          <p:cNvSpPr txBox="1"/>
          <p:nvPr/>
        </p:nvSpPr>
        <p:spPr>
          <a:xfrm rot="638653">
            <a:off x="3352800" y="4533900"/>
            <a:ext cx="5120633" cy="1107996"/>
          </a:xfrm>
          <a:prstGeom prst="rect">
            <a:avLst/>
          </a:prstGeom>
          <a:noFill/>
        </p:spPr>
        <p:txBody>
          <a:bodyPr wrap="none" rtlCol="0">
            <a:spAutoFit/>
          </a:bodyPr>
          <a:lstStyle/>
          <a:p>
            <a:r>
              <a:rPr lang="en-US" sz="6600" dirty="0" smtClean="0">
                <a:latin typeface="Copperplate Gothic Bold" pitchFamily="34" charset="0"/>
              </a:rPr>
              <a:t>Fantastic!</a:t>
            </a:r>
            <a:endParaRPr lang="en-US" sz="6600" dirty="0">
              <a:latin typeface="Copperplate Gothic Bold" pitchFamily="34" charset="0"/>
            </a:endParaRPr>
          </a:p>
        </p:txBody>
      </p:sp>
      <p:sp>
        <p:nvSpPr>
          <p:cNvPr id="7" name="5-Point Star 6"/>
          <p:cNvSpPr/>
          <p:nvPr/>
        </p:nvSpPr>
        <p:spPr>
          <a:xfrm rot="664029">
            <a:off x="400332" y="332155"/>
            <a:ext cx="2057400" cy="1905000"/>
          </a:xfrm>
          <a:prstGeom prst="star5">
            <a:avLst/>
          </a:prstGeom>
          <a:solidFill>
            <a:srgbClr val="92D050"/>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5-Point Star 7"/>
          <p:cNvSpPr/>
          <p:nvPr/>
        </p:nvSpPr>
        <p:spPr>
          <a:xfrm rot="833300">
            <a:off x="5562600" y="2971800"/>
            <a:ext cx="1295400" cy="1295400"/>
          </a:xfrm>
          <a:prstGeom prst="star5">
            <a:avLst/>
          </a:prstGeom>
          <a:solidFill>
            <a:srgbClr val="FFFF00"/>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5-Point Star 8"/>
          <p:cNvSpPr/>
          <p:nvPr/>
        </p:nvSpPr>
        <p:spPr>
          <a:xfrm rot="20179166">
            <a:off x="762000" y="4699516"/>
            <a:ext cx="2133600" cy="1777484"/>
          </a:xfrm>
          <a:prstGeom prst="star5">
            <a:avLst/>
          </a:prstGeom>
          <a:solidFill>
            <a:schemeClr val="accent6">
              <a:lumMod val="75000"/>
            </a:schemeClr>
          </a:solidFill>
          <a:ln w="571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Action Button: Return 1">
            <a:hlinkClick r:id="" action="ppaction://hlinkshowjump?jump=lastslideviewed" highlightClick="1"/>
          </p:cNvPr>
          <p:cNvSpPr/>
          <p:nvPr/>
        </p:nvSpPr>
        <p:spPr>
          <a:xfrm>
            <a:off x="3581400" y="5867400"/>
            <a:ext cx="2057400" cy="838200"/>
          </a:xfrm>
          <a:prstGeom prst="actionButtonRetur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38117475"/>
      </p:ext>
    </p:extLst>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631913">
            <a:off x="3261214" y="844925"/>
            <a:ext cx="5181600" cy="1143000"/>
          </a:xfrm>
        </p:spPr>
        <p:txBody>
          <a:bodyPr>
            <a:noAutofit/>
          </a:bodyPr>
          <a:lstStyle/>
          <a:p>
            <a:r>
              <a:rPr lang="en-US" sz="8000" b="1" dirty="0" smtClean="0">
                <a:solidFill>
                  <a:srgbClr val="00FF00"/>
                </a:solidFill>
                <a:latin typeface="Felix Titling" pitchFamily="82" charset="0"/>
              </a:rPr>
              <a:t>Oops!</a:t>
            </a:r>
            <a:endParaRPr lang="en-US" sz="8000" b="1" dirty="0">
              <a:solidFill>
                <a:srgbClr val="00FF00"/>
              </a:solidFill>
              <a:latin typeface="Felix Titling" pitchFamily="82" charset="0"/>
            </a:endParaRPr>
          </a:p>
        </p:txBody>
      </p:sp>
      <p:sp>
        <p:nvSpPr>
          <p:cNvPr id="3" name="TextBox 2"/>
          <p:cNvSpPr txBox="1"/>
          <p:nvPr/>
        </p:nvSpPr>
        <p:spPr>
          <a:xfrm rot="21297034">
            <a:off x="1792117" y="4338075"/>
            <a:ext cx="6858000" cy="1200329"/>
          </a:xfrm>
          <a:prstGeom prst="rect">
            <a:avLst/>
          </a:prstGeom>
          <a:noFill/>
        </p:spPr>
        <p:txBody>
          <a:bodyPr wrap="square" rtlCol="0">
            <a:spAutoFit/>
          </a:bodyPr>
          <a:lstStyle/>
          <a:p>
            <a:pPr algn="ctr"/>
            <a:r>
              <a:rPr lang="en-US" sz="7200" b="1" dirty="0" smtClean="0">
                <a:solidFill>
                  <a:srgbClr val="FF0000"/>
                </a:solidFill>
                <a:latin typeface="Stencil" pitchFamily="82" charset="0"/>
              </a:rPr>
              <a:t>Try Again!</a:t>
            </a:r>
            <a:endParaRPr lang="en-US" sz="7200" b="1" dirty="0">
              <a:solidFill>
                <a:srgbClr val="FF0000"/>
              </a:solidFill>
              <a:latin typeface="Stencil" pitchFamily="82" charset="0"/>
            </a:endParaRPr>
          </a:p>
        </p:txBody>
      </p:sp>
      <p:sp>
        <p:nvSpPr>
          <p:cNvPr id="4" name="TextBox 3"/>
          <p:cNvSpPr txBox="1"/>
          <p:nvPr/>
        </p:nvSpPr>
        <p:spPr>
          <a:xfrm>
            <a:off x="381001" y="2362200"/>
            <a:ext cx="6172200" cy="1323439"/>
          </a:xfrm>
          <a:prstGeom prst="rect">
            <a:avLst/>
          </a:prstGeom>
          <a:noFill/>
        </p:spPr>
        <p:txBody>
          <a:bodyPr wrap="square" rtlCol="0">
            <a:spAutoFit/>
          </a:bodyPr>
          <a:lstStyle/>
          <a:p>
            <a:pPr algn="ctr"/>
            <a:r>
              <a:rPr lang="en-US" sz="8000" b="1" dirty="0" smtClean="0">
                <a:solidFill>
                  <a:srgbClr val="FFFF00"/>
                </a:solidFill>
                <a:latin typeface="Bradley Hand ITC" pitchFamily="66" charset="0"/>
              </a:rPr>
              <a:t>Not Exactly…</a:t>
            </a:r>
            <a:endParaRPr lang="en-US" sz="8000" b="1" dirty="0">
              <a:solidFill>
                <a:srgbClr val="FFFF00"/>
              </a:solidFill>
              <a:latin typeface="Bradley Hand ITC" pitchFamily="66" charset="0"/>
            </a:endParaRPr>
          </a:p>
        </p:txBody>
      </p:sp>
      <p:sp>
        <p:nvSpPr>
          <p:cNvPr id="5" name="Action Button: Return 4">
            <a:hlinkClick r:id="" action="ppaction://hlinkshowjump?jump=lastslideviewed" highlightClick="1"/>
          </p:cNvPr>
          <p:cNvSpPr/>
          <p:nvPr/>
        </p:nvSpPr>
        <p:spPr>
          <a:xfrm>
            <a:off x="4076700" y="5828354"/>
            <a:ext cx="1905000" cy="791521"/>
          </a:xfrm>
          <a:prstGeom prst="actionButtonReturn">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5618197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noFill/>
        </p:spPr>
        <p:txBody>
          <a:bodyPr/>
          <a:lstStyle/>
          <a:p>
            <a:r>
              <a:rPr lang="en-US" dirty="0" smtClean="0">
                <a:latin typeface="Copperplate Gothic Bold" pitchFamily="34" charset="0"/>
              </a:rPr>
              <a:t>Personification</a:t>
            </a:r>
            <a:endParaRPr lang="en-US" dirty="0">
              <a:latin typeface="Copperplate Gothic Bold" pitchFamily="34" charset="0"/>
            </a:endParaRPr>
          </a:p>
        </p:txBody>
      </p:sp>
      <p:sp>
        <p:nvSpPr>
          <p:cNvPr id="3" name="Content Placeholder 2"/>
          <p:cNvSpPr>
            <a:spLocks noGrp="1"/>
          </p:cNvSpPr>
          <p:nvPr>
            <p:ph idx="1"/>
          </p:nvPr>
        </p:nvSpPr>
        <p:spPr>
          <a:xfrm>
            <a:off x="457200" y="1371600"/>
            <a:ext cx="8229600" cy="5257800"/>
          </a:xfrm>
        </p:spPr>
        <p:txBody>
          <a:bodyPr>
            <a:normAutofit/>
          </a:bodyPr>
          <a:lstStyle/>
          <a:p>
            <a:r>
              <a:rPr lang="en-US" dirty="0" smtClean="0">
                <a:solidFill>
                  <a:srgbClr val="FFFFFF"/>
                </a:solidFill>
              </a:rPr>
              <a:t>Giving human characteristics to nonhuman things</a:t>
            </a:r>
          </a:p>
          <a:p>
            <a:r>
              <a:rPr lang="en-US" dirty="0" smtClean="0">
                <a:solidFill>
                  <a:srgbClr val="FFFFFF"/>
                </a:solidFill>
              </a:rPr>
              <a:t>Making objects move and act like a person would</a:t>
            </a:r>
          </a:p>
          <a:p>
            <a:pPr lvl="1"/>
            <a:r>
              <a:rPr lang="en-US" i="1" dirty="0" smtClean="0">
                <a:solidFill>
                  <a:srgbClr val="FFFFFF"/>
                </a:solidFill>
              </a:rPr>
              <a:t>Whispering wind</a:t>
            </a:r>
          </a:p>
          <a:p>
            <a:pPr lvl="1"/>
            <a:r>
              <a:rPr lang="en-US" i="1" dirty="0" smtClean="0">
                <a:solidFill>
                  <a:srgbClr val="FFFFFF"/>
                </a:solidFill>
              </a:rPr>
              <a:t>Flowers danced in the sunlight.</a:t>
            </a:r>
          </a:p>
          <a:p>
            <a:pPr lvl="1"/>
            <a:r>
              <a:rPr lang="en-US" i="1" dirty="0" smtClean="0">
                <a:solidFill>
                  <a:srgbClr val="FFFFFF"/>
                </a:solidFill>
              </a:rPr>
              <a:t>Birds rejoiced upon seeing the morning sky.</a:t>
            </a:r>
          </a:p>
          <a:p>
            <a:pPr lvl="1"/>
            <a:r>
              <a:rPr lang="en-US" i="1" dirty="0" smtClean="0">
                <a:solidFill>
                  <a:srgbClr val="FFFFFF"/>
                </a:solidFill>
              </a:rPr>
              <a:t>The car sang a happy tune as the driver cranked the key and revved the engine.</a:t>
            </a:r>
          </a:p>
        </p:txBody>
      </p:sp>
    </p:spTree>
    <p:extLst>
      <p:ext uri="{BB962C8B-B14F-4D97-AF65-F5344CB8AC3E}">
        <p14:creationId xmlns:p14="http://schemas.microsoft.com/office/powerpoint/2010/main" val="36957459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noFill/>
        </p:spPr>
        <p:txBody>
          <a:bodyPr/>
          <a:lstStyle/>
          <a:p>
            <a:r>
              <a:rPr lang="en-US" dirty="0" smtClean="0">
                <a:latin typeface="Copperplate Gothic Bold" pitchFamily="34" charset="0"/>
              </a:rPr>
              <a:t>Paradox</a:t>
            </a:r>
            <a:endParaRPr lang="en-US" dirty="0">
              <a:latin typeface="Copperplate Gothic Bold" pitchFamily="34" charset="0"/>
            </a:endParaRPr>
          </a:p>
        </p:txBody>
      </p:sp>
      <p:sp>
        <p:nvSpPr>
          <p:cNvPr id="3" name="Content Placeholder 2"/>
          <p:cNvSpPr>
            <a:spLocks noGrp="1"/>
          </p:cNvSpPr>
          <p:nvPr>
            <p:ph idx="1"/>
          </p:nvPr>
        </p:nvSpPr>
        <p:spPr>
          <a:xfrm>
            <a:off x="457200" y="1371600"/>
            <a:ext cx="8229600" cy="5257800"/>
          </a:xfrm>
        </p:spPr>
        <p:txBody>
          <a:bodyPr>
            <a:normAutofit/>
          </a:bodyPr>
          <a:lstStyle/>
          <a:p>
            <a:r>
              <a:rPr lang="en-US" dirty="0" smtClean="0">
                <a:solidFill>
                  <a:srgbClr val="FFFFFF"/>
                </a:solidFill>
              </a:rPr>
              <a:t>A statement that does not seem logical at first, but then makes sense after thinking about it</a:t>
            </a:r>
          </a:p>
          <a:p>
            <a:pPr lvl="1"/>
            <a:r>
              <a:rPr lang="en-US" i="1" dirty="0" smtClean="0">
                <a:solidFill>
                  <a:srgbClr val="FFFFFF"/>
                </a:solidFill>
              </a:rPr>
              <a:t>The only absolute is that there are no absolutes.</a:t>
            </a:r>
          </a:p>
          <a:p>
            <a:pPr lvl="1"/>
            <a:r>
              <a:rPr lang="en-US" i="1" dirty="0" smtClean="0">
                <a:solidFill>
                  <a:srgbClr val="FFFFFF"/>
                </a:solidFill>
              </a:rPr>
              <a:t>My only rule is that there are no rules.</a:t>
            </a:r>
          </a:p>
        </p:txBody>
      </p:sp>
    </p:spTree>
    <p:extLst>
      <p:ext uri="{BB962C8B-B14F-4D97-AF65-F5344CB8AC3E}">
        <p14:creationId xmlns:p14="http://schemas.microsoft.com/office/powerpoint/2010/main" val="7148661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noFill/>
        </p:spPr>
        <p:txBody>
          <a:bodyPr/>
          <a:lstStyle/>
          <a:p>
            <a:r>
              <a:rPr lang="en-US" dirty="0" smtClean="0">
                <a:latin typeface="Copperplate Gothic Bold" pitchFamily="34" charset="0"/>
              </a:rPr>
              <a:t>Oxymoron</a:t>
            </a:r>
            <a:endParaRPr lang="en-US" dirty="0">
              <a:latin typeface="Copperplate Gothic Bold" pitchFamily="34" charset="0"/>
            </a:endParaRPr>
          </a:p>
        </p:txBody>
      </p:sp>
      <p:sp>
        <p:nvSpPr>
          <p:cNvPr id="3" name="Content Placeholder 2"/>
          <p:cNvSpPr>
            <a:spLocks noGrp="1"/>
          </p:cNvSpPr>
          <p:nvPr>
            <p:ph idx="1"/>
          </p:nvPr>
        </p:nvSpPr>
        <p:spPr>
          <a:xfrm>
            <a:off x="457200" y="1371600"/>
            <a:ext cx="8229600" cy="5257800"/>
          </a:xfrm>
        </p:spPr>
        <p:txBody>
          <a:bodyPr>
            <a:normAutofit/>
          </a:bodyPr>
          <a:lstStyle/>
          <a:p>
            <a:r>
              <a:rPr lang="en-US" dirty="0" smtClean="0">
                <a:solidFill>
                  <a:srgbClr val="FFFFFF"/>
                </a:solidFill>
              </a:rPr>
              <a:t>Putting together two opposite words for pleasing and poetic effect</a:t>
            </a:r>
          </a:p>
          <a:p>
            <a:pPr lvl="1"/>
            <a:r>
              <a:rPr lang="en-US" i="1" dirty="0" smtClean="0">
                <a:solidFill>
                  <a:srgbClr val="FFFFFF"/>
                </a:solidFill>
              </a:rPr>
              <a:t>Night light</a:t>
            </a:r>
          </a:p>
          <a:p>
            <a:pPr lvl="1"/>
            <a:r>
              <a:rPr lang="en-US" i="1" dirty="0" smtClean="0">
                <a:solidFill>
                  <a:srgbClr val="FFFFFF"/>
                </a:solidFill>
              </a:rPr>
              <a:t>Silent scream</a:t>
            </a:r>
          </a:p>
          <a:p>
            <a:pPr lvl="1"/>
            <a:r>
              <a:rPr lang="en-US" i="1" dirty="0" smtClean="0">
                <a:solidFill>
                  <a:srgbClr val="FFFFFF"/>
                </a:solidFill>
              </a:rPr>
              <a:t>Pretty ugly</a:t>
            </a:r>
          </a:p>
          <a:p>
            <a:pPr lvl="1"/>
            <a:endParaRPr lang="en-US" i="1" dirty="0" smtClean="0">
              <a:solidFill>
                <a:srgbClr val="FFFFFF"/>
              </a:solidFill>
            </a:endParaRPr>
          </a:p>
        </p:txBody>
      </p:sp>
    </p:spTree>
    <p:extLst>
      <p:ext uri="{BB962C8B-B14F-4D97-AF65-F5344CB8AC3E}">
        <p14:creationId xmlns:p14="http://schemas.microsoft.com/office/powerpoint/2010/main" val="349904829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noFill/>
        </p:spPr>
        <p:txBody>
          <a:bodyPr/>
          <a:lstStyle/>
          <a:p>
            <a:r>
              <a:rPr lang="en-US" dirty="0" smtClean="0">
                <a:latin typeface="Copperplate Gothic Bold" pitchFamily="34" charset="0"/>
              </a:rPr>
              <a:t>Imagery</a:t>
            </a:r>
            <a:endParaRPr lang="en-US" dirty="0">
              <a:latin typeface="Copperplate Gothic Bold" pitchFamily="34" charset="0"/>
            </a:endParaRPr>
          </a:p>
        </p:txBody>
      </p:sp>
      <p:sp>
        <p:nvSpPr>
          <p:cNvPr id="3" name="Content Placeholder 2"/>
          <p:cNvSpPr>
            <a:spLocks noGrp="1"/>
          </p:cNvSpPr>
          <p:nvPr>
            <p:ph idx="1"/>
          </p:nvPr>
        </p:nvSpPr>
        <p:spPr>
          <a:xfrm>
            <a:off x="457200" y="1371600"/>
            <a:ext cx="8229600" cy="5257800"/>
          </a:xfrm>
        </p:spPr>
        <p:txBody>
          <a:bodyPr>
            <a:normAutofit lnSpcReduction="10000"/>
          </a:bodyPr>
          <a:lstStyle/>
          <a:p>
            <a:r>
              <a:rPr lang="en-US" dirty="0" smtClean="0">
                <a:solidFill>
                  <a:srgbClr val="FFFFFF"/>
                </a:solidFill>
              </a:rPr>
              <a:t>Language that appeals to the five senses</a:t>
            </a:r>
          </a:p>
          <a:p>
            <a:r>
              <a:rPr lang="en-US" dirty="0" smtClean="0">
                <a:solidFill>
                  <a:srgbClr val="FFFFFF"/>
                </a:solidFill>
              </a:rPr>
              <a:t>Meant to create an image for the reader to visualize</a:t>
            </a:r>
          </a:p>
          <a:p>
            <a:pPr lvl="1"/>
            <a:r>
              <a:rPr lang="en-US" i="1" dirty="0" smtClean="0">
                <a:solidFill>
                  <a:srgbClr val="FFFFFF"/>
                </a:solidFill>
              </a:rPr>
              <a:t>The tangy bite of rust and liquid metallic flooded my tongue as red goop gushed from the holes where two teeth previously rested.</a:t>
            </a:r>
          </a:p>
          <a:p>
            <a:pPr lvl="1"/>
            <a:r>
              <a:rPr lang="en-US" i="1" dirty="0" smtClean="0">
                <a:solidFill>
                  <a:srgbClr val="FFFFFF"/>
                </a:solidFill>
              </a:rPr>
              <a:t>An acrid pungency of death and rotted meat punched through each nostril, pierced tear ducts, attacked gag reflexes, and pulled forth the vomit reflex associated with one exposed to the sweet stench of decayed flesh and maggot-filled  corpses.</a:t>
            </a:r>
          </a:p>
          <a:p>
            <a:pPr lvl="1"/>
            <a:endParaRPr lang="en-US" i="1" dirty="0" smtClean="0">
              <a:solidFill>
                <a:srgbClr val="FFFFFF"/>
              </a:solidFill>
            </a:endParaRPr>
          </a:p>
        </p:txBody>
      </p:sp>
    </p:spTree>
    <p:extLst>
      <p:ext uri="{BB962C8B-B14F-4D97-AF65-F5344CB8AC3E}">
        <p14:creationId xmlns:p14="http://schemas.microsoft.com/office/powerpoint/2010/main" val="228805054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a:noFill/>
        </p:spPr>
        <p:txBody>
          <a:bodyPr/>
          <a:lstStyle/>
          <a:p>
            <a:r>
              <a:rPr lang="en-US" dirty="0" smtClean="0">
                <a:latin typeface="Copperplate Gothic Bold" pitchFamily="34" charset="0"/>
              </a:rPr>
              <a:t>Hyperbole</a:t>
            </a:r>
            <a:endParaRPr lang="en-US" dirty="0">
              <a:latin typeface="Copperplate Gothic Bold" pitchFamily="34" charset="0"/>
            </a:endParaRPr>
          </a:p>
        </p:txBody>
      </p:sp>
      <p:sp>
        <p:nvSpPr>
          <p:cNvPr id="3" name="Content Placeholder 2"/>
          <p:cNvSpPr>
            <a:spLocks noGrp="1"/>
          </p:cNvSpPr>
          <p:nvPr>
            <p:ph idx="1"/>
          </p:nvPr>
        </p:nvSpPr>
        <p:spPr>
          <a:xfrm>
            <a:off x="457200" y="1371600"/>
            <a:ext cx="8229600" cy="5257800"/>
          </a:xfrm>
        </p:spPr>
        <p:txBody>
          <a:bodyPr>
            <a:normAutofit/>
          </a:bodyPr>
          <a:lstStyle/>
          <a:p>
            <a:r>
              <a:rPr lang="en-US" dirty="0" smtClean="0">
                <a:solidFill>
                  <a:srgbClr val="FFFFFF"/>
                </a:solidFill>
              </a:rPr>
              <a:t>Exaggerated language</a:t>
            </a:r>
          </a:p>
          <a:p>
            <a:pPr lvl="1"/>
            <a:r>
              <a:rPr lang="en-US" i="1" dirty="0" smtClean="0">
                <a:solidFill>
                  <a:srgbClr val="FFFFFF"/>
                </a:solidFill>
              </a:rPr>
              <a:t>My love for you flows through all of time forever and ever.</a:t>
            </a:r>
          </a:p>
          <a:p>
            <a:pPr lvl="1"/>
            <a:r>
              <a:rPr lang="en-US" i="1" dirty="0" smtClean="0">
                <a:solidFill>
                  <a:srgbClr val="FFFFFF"/>
                </a:solidFill>
              </a:rPr>
              <a:t>Her beauty is greater than creation itself.</a:t>
            </a:r>
          </a:p>
          <a:p>
            <a:pPr lvl="1"/>
            <a:r>
              <a:rPr lang="en-US" i="1" dirty="0" smtClean="0">
                <a:solidFill>
                  <a:srgbClr val="FFFFFF"/>
                </a:solidFill>
              </a:rPr>
              <a:t>I have a ton of homework.</a:t>
            </a:r>
          </a:p>
          <a:p>
            <a:pPr lvl="1"/>
            <a:endParaRPr lang="en-US" i="1" dirty="0" smtClean="0">
              <a:solidFill>
                <a:srgbClr val="FFFFFF"/>
              </a:solidFill>
            </a:endParaRPr>
          </a:p>
        </p:txBody>
      </p:sp>
    </p:spTree>
    <p:extLst>
      <p:ext uri="{BB962C8B-B14F-4D97-AF65-F5344CB8AC3E}">
        <p14:creationId xmlns:p14="http://schemas.microsoft.com/office/powerpoint/2010/main" val="245620384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Custom 4">
      <a:dk1>
        <a:srgbClr val="FFFFFF"/>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FFFF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322</TotalTime>
  <Words>1965</Words>
  <Application>Microsoft Macintosh PowerPoint</Application>
  <PresentationFormat>On-screen Show (4:3)</PresentationFormat>
  <Paragraphs>229</Paragraphs>
  <Slides>47</Slides>
  <Notes>0</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Office Theme</vt:lpstr>
      <vt:lpstr>Figurative Language</vt:lpstr>
      <vt:lpstr>Figurative Language</vt:lpstr>
      <vt:lpstr>Metaphor</vt:lpstr>
      <vt:lpstr>Simile</vt:lpstr>
      <vt:lpstr>Personification</vt:lpstr>
      <vt:lpstr>Paradox</vt:lpstr>
      <vt:lpstr>Oxymoron</vt:lpstr>
      <vt:lpstr>Imagery</vt:lpstr>
      <vt:lpstr>Hyperbole</vt:lpstr>
      <vt:lpstr>Foreshadowing</vt:lpstr>
      <vt:lpstr>1. "The sea is everything. It covers seven tenths of the terrestrial globe. Its breath is pure and healthy. It is an immense desert, where man is never lonely, for he feels life stirring on all sides.” - 20,000 Leagues Under the Sea by Jules Verne</vt:lpstr>
      <vt:lpstr>2. "The sea is everything. It covers seven tenths of the terrestrial globe. Its breath is pure and healthy. It is an immense desert, where man is never lonely, for he feels life stirring on all sides.” - 20,000 Leagues Under the Sea by Jules Verne</vt:lpstr>
      <vt:lpstr>3. “. . . imagination is a licensed trespasser: it has no fear of dogs, but may climb over walls and peep in at windows with impunity.” - Adam Bede by George Eliot </vt:lpstr>
      <vt:lpstr>4. “. . . imagination is a licensed trespasser: it has no fear of dogs, but may climb over walls and peep in at windows with impunity.” - Adam Bede by George Eliot </vt:lpstr>
      <vt:lpstr>5. “It was on a bitterly cold night and frosty morning, towards the end of the winter of '97, that I was awakened by a tugging at my shoulder. It was Holmes. The candle in his hand shone upon his eager, stooping face, and told me at a glance that something was amiss.”  – The Adventure of Abbey Grange by Sir Arthur Conan Doyle</vt:lpstr>
      <vt:lpstr>6. “The Queen turned crimson with fury, and, after glaring at her for a moment like a wild beast, screamed "Off with her head!“ - Alice's Adventures in Wonderland by Lewis Carroll </vt:lpstr>
      <vt:lpstr>7. “Who has not in his great grief felt a longing to look upon the outward features of the universal Mother; to lie on the mountains and watch the clouds drive across the sky and hear the rollers break in thunder on the shore, to let his poor struggling life mingle for a while in her life; to feel the slow beat of her eternal heart, and to forget his woes.”  – Allan Quatermain by H, Rider Haggard</vt:lpstr>
      <vt:lpstr>8. "Passion is like the lightning, it is beautiful, and it links the earth to heaven, but alas it blinds!“ - Allan Quatermain by H, Rider Haggard </vt:lpstr>
      <vt:lpstr>9. “The winds were warm about us, the whole earth seemed the wealthier for our love.”  - The Amber Gods by Harriet Prescott Spofford </vt:lpstr>
      <vt:lpstr>10. "Don't you love heavy fragrances, faint with sweetness, ravishing juices of odor, heliotropes, violets, water-lilies,--powerful attars and extracts that snatch your soul off your lips?"  - The Amber Gods by Harriet Prescott Spofford </vt:lpstr>
      <vt:lpstr>11. " . . . it hath been often said that it is not death, but dying, which is terrible."  - Amelia by Henry Fielding  </vt:lpstr>
      <vt:lpstr>12. “Guilt, on the contrary, like a base thief, suspects every eye that beholds him to be privy to his transgressions, and every tongue that mentions his name to be proclaiming them.”  - Amelia by Henry Fielding </vt:lpstr>
      <vt:lpstr>13. “Guilt, on the contrary, like a base thief, suspects every eye that beholds him to be privy to his transgressions, and every tongue that mentions his name to be proclaiming them.”  - Amelia by Henry Fielding </vt:lpstr>
      <vt:lpstr>14. “Guilt hath very quick ears to an accusation.” - Amelia by Henry Fielding </vt:lpstr>
      <vt:lpstr>15. "I'm not a bit changed--not really. I'm only just pruned down and branched out. The real ME--back here--is just the same."  - Anne of Green Gables by Lucy Maud Montgomery</vt:lpstr>
      <vt:lpstr>16. “The night was clear and frosty, all ebony of shadow and silver of snowy slope; big stars were shining over the silent fields; here and there the dark pointed firs stood up with snow powdering their branches and the wind whistling through them.”  - Anne of Green Gables by Lucy Maud Montgomery </vt:lpstr>
      <vt:lpstr>17. “Anne always remembered the silvery, peaceful beauty and fragrant calm of that night. It was the last night before sorrow touched her life; and no life is ever quite the same again when once that cold, sanctifying touch has been laid upon it.” - Anne of Green Gables by Lucy Maud Montgomery</vt:lpstr>
      <vt:lpstr>18. “Anne always remembered the silvery, peaceful beauty and fragrant calm of that night. It was the last night before sorrow touched her life; and no life is ever quite the same again when once that cold, sanctifying touch has been laid upon it.” - Anne of Green Gables by Lucy Maud Montgomery</vt:lpstr>
      <vt:lpstr>19. “All the world's a stage, And all the men and women merely players; They have their exits and their entrances; And one man in his time plays many parts.”  - As You Like It by William Shakespeare  </vt:lpstr>
      <vt:lpstr>20. “She well knew the great architectural secret of decorating her constructions, and never condescended to construct a decoration.” - Barchester Towers by Anthony Trollope   </vt:lpstr>
      <vt:lpstr>21. “But the moon came slowly up in all her gentle glory, and the stars looked out, and through the small compass of the grated window, as through the narrow crevice of one good deed in a murky life of guilt, the face of Heaven shone bright and merciful. He raised his head; gazed upward at the quiet sky, which seemed to smile upon the earth in sadness, as if the night, more thoughtful than the day, looked down in sorrow on the sufferings and evil deeds of men; and felt its peace sink deep into his heart.”  - Barnaby Rudge by Charles Dickens    </vt:lpstr>
      <vt:lpstr>22. “But the moon came slowly up in all her gentle glory, and the stars looked out, and through the small compass of the grated window, as through the narrow crevice of one good deed in a murky life of guilt, the face of Heaven shone bright and merciful. He raised his head; gazed upward at the quiet sky, which seemed to smile upon the earth in sadness, as if the night, more thoughtful than the day, looked down in sorrow on the sufferings and evil deeds of men; and felt its peace sink deep into his heart.”  - Barnaby Rudge by Charles Dickens    </vt:lpstr>
      <vt:lpstr>23. “Beauty is only to be admired, only to be loved-to be harvested carefully and then flung at a chosen lover like a gift of roses.”  - The Beautiful and Damned by F. Scott Fitzgerald     </vt:lpstr>
      <vt:lpstr>24. "The universe," he observed, "makes rather an indifferent parent, I am afraid."  - Bleak House by Charles Dickens  </vt:lpstr>
      <vt:lpstr>25. “Around and around the house the leaves fall thick, but never fast, for they come circling down with a dead lightness that is sombre and slow.”  - Bleak House by Charles Dickens  </vt:lpstr>
      <vt:lpstr>26. “The beating of my heart was so violent and wild that I felt as if my life were breaking from me.”  - Bleak House by Charles Dickens  </vt:lpstr>
      <vt:lpstr>27. “Every one wanted to say so much that no one said anything in particular.”  - Captain Courageous by Rudyard Kipling  </vt:lpstr>
      <vt:lpstr>28. "I worked like a horse and I ate like a hog and I slept like a dead man."  - Captain Courageous by Rudyard Kipling   </vt:lpstr>
      <vt:lpstr>29. “But often the great cat Fate lets us go only to clutch us again in a fiercer grip.”  - The Curse of Eve by Sir Arthur Conan Doyle    </vt:lpstr>
      <vt:lpstr>30. "I thought her As chaste as unsunned snow."  - Cymbeline by William Shakespeare </vt:lpstr>
      <vt:lpstr>31. "If I loved you less, I might be able to talk about it more." Emma by Jane Austen </vt:lpstr>
      <vt:lpstr>32. “It was already one in the morning; the rain pattered dismally against the panes, and my candle was nearly burnt out, when, by the glimmer of the half-extinguished light, I saw the dull yellow eye of the creature open . . .”  - Frankenstein by Mary Shelley </vt:lpstr>
      <vt:lpstr>33. “The early mist had vanished and the fields lay like a silver shield under the sun. It was one of the days when the glitter of winter shines through a pale haze of spring.”  - Ethan Frome by Edith Wharton </vt:lpstr>
      <vt:lpstr>34. “Beliefs must be lived in for a good while, before they accommodate themselves to the soul's wants, and wear loose enough to be comfortable.” - Elsie Venner Sir Oliver Wendell Holmes, Sr. </vt:lpstr>
      <vt:lpstr>35. “Whether we fall by ambition, blood, or lust, Like diamonds, we are cut with our own dust.”  - The Duchess of Malfi by John Webster  </vt:lpstr>
      <vt:lpstr>Correct! </vt:lpstr>
      <vt:lpstr>Oops!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Davidson, Erin</dc:creator>
  <cp:lastModifiedBy>Malori Crossley</cp:lastModifiedBy>
  <cp:revision>56</cp:revision>
  <cp:lastPrinted>2017-05-08T16:23:13Z</cp:lastPrinted>
  <dcterms:created xsi:type="dcterms:W3CDTF">2011-06-06T21:03:35Z</dcterms:created>
  <dcterms:modified xsi:type="dcterms:W3CDTF">2017-05-08T16:26:25Z</dcterms:modified>
</cp:coreProperties>
</file>